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0"/>
  </p:notesMasterIdLst>
  <p:handoutMasterIdLst>
    <p:handoutMasterId r:id="rId211"/>
  </p:handoutMasterIdLst>
  <p:sldIdLst>
    <p:sldId id="256" r:id="rId2"/>
    <p:sldId id="260" r:id="rId3"/>
    <p:sldId id="364" r:id="rId4"/>
    <p:sldId id="365" r:id="rId5"/>
    <p:sldId id="366" r:id="rId6"/>
    <p:sldId id="368" r:id="rId7"/>
    <p:sldId id="370" r:id="rId8"/>
    <p:sldId id="371" r:id="rId9"/>
    <p:sldId id="372" r:id="rId10"/>
    <p:sldId id="377" r:id="rId11"/>
    <p:sldId id="379" r:id="rId12"/>
    <p:sldId id="380" r:id="rId13"/>
    <p:sldId id="580" r:id="rId14"/>
    <p:sldId id="382" r:id="rId15"/>
    <p:sldId id="383" r:id="rId16"/>
    <p:sldId id="384" r:id="rId17"/>
    <p:sldId id="385" r:id="rId18"/>
    <p:sldId id="386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  <p:sldId id="432" r:id="rId64"/>
    <p:sldId id="435" r:id="rId65"/>
    <p:sldId id="436" r:id="rId66"/>
    <p:sldId id="437" r:id="rId67"/>
    <p:sldId id="438" r:id="rId68"/>
    <p:sldId id="439" r:id="rId69"/>
    <p:sldId id="440" r:id="rId70"/>
    <p:sldId id="441" r:id="rId71"/>
    <p:sldId id="442" r:id="rId72"/>
    <p:sldId id="443" r:id="rId73"/>
    <p:sldId id="444" r:id="rId74"/>
    <p:sldId id="445" r:id="rId75"/>
    <p:sldId id="446" r:id="rId76"/>
    <p:sldId id="447" r:id="rId77"/>
    <p:sldId id="448" r:id="rId78"/>
    <p:sldId id="449" r:id="rId79"/>
    <p:sldId id="450" r:id="rId80"/>
    <p:sldId id="451" r:id="rId81"/>
    <p:sldId id="452" r:id="rId82"/>
    <p:sldId id="453" r:id="rId83"/>
    <p:sldId id="454" r:id="rId84"/>
    <p:sldId id="455" r:id="rId85"/>
    <p:sldId id="456" r:id="rId86"/>
    <p:sldId id="457" r:id="rId87"/>
    <p:sldId id="458" r:id="rId88"/>
    <p:sldId id="459" r:id="rId89"/>
    <p:sldId id="460" r:id="rId90"/>
    <p:sldId id="461" r:id="rId91"/>
    <p:sldId id="462" r:id="rId92"/>
    <p:sldId id="463" r:id="rId93"/>
    <p:sldId id="464" r:id="rId94"/>
    <p:sldId id="465" r:id="rId95"/>
    <p:sldId id="466" r:id="rId96"/>
    <p:sldId id="467" r:id="rId97"/>
    <p:sldId id="468" r:id="rId98"/>
    <p:sldId id="469" r:id="rId99"/>
    <p:sldId id="470" r:id="rId100"/>
    <p:sldId id="471" r:id="rId101"/>
    <p:sldId id="472" r:id="rId102"/>
    <p:sldId id="473" r:id="rId103"/>
    <p:sldId id="474" r:id="rId104"/>
    <p:sldId id="475" r:id="rId105"/>
    <p:sldId id="476" r:id="rId106"/>
    <p:sldId id="477" r:id="rId107"/>
    <p:sldId id="478" r:id="rId108"/>
    <p:sldId id="479" r:id="rId109"/>
    <p:sldId id="480" r:id="rId110"/>
    <p:sldId id="481" r:id="rId111"/>
    <p:sldId id="482" r:id="rId112"/>
    <p:sldId id="483" r:id="rId113"/>
    <p:sldId id="484" r:id="rId114"/>
    <p:sldId id="485" r:id="rId115"/>
    <p:sldId id="486" r:id="rId116"/>
    <p:sldId id="487" r:id="rId117"/>
    <p:sldId id="488" r:id="rId118"/>
    <p:sldId id="489" r:id="rId119"/>
    <p:sldId id="490" r:id="rId120"/>
    <p:sldId id="491" r:id="rId121"/>
    <p:sldId id="492" r:id="rId122"/>
    <p:sldId id="493" r:id="rId123"/>
    <p:sldId id="494" r:id="rId124"/>
    <p:sldId id="495" r:id="rId125"/>
    <p:sldId id="496" r:id="rId126"/>
    <p:sldId id="497" r:id="rId127"/>
    <p:sldId id="498" r:id="rId128"/>
    <p:sldId id="499" r:id="rId129"/>
    <p:sldId id="500" r:id="rId130"/>
    <p:sldId id="501" r:id="rId131"/>
    <p:sldId id="502" r:id="rId132"/>
    <p:sldId id="503" r:id="rId133"/>
    <p:sldId id="504" r:id="rId134"/>
    <p:sldId id="505" r:id="rId135"/>
    <p:sldId id="506" r:id="rId136"/>
    <p:sldId id="507" r:id="rId137"/>
    <p:sldId id="508" r:id="rId138"/>
    <p:sldId id="509" r:id="rId139"/>
    <p:sldId id="510" r:id="rId140"/>
    <p:sldId id="511" r:id="rId141"/>
    <p:sldId id="512" r:id="rId142"/>
    <p:sldId id="513" r:id="rId143"/>
    <p:sldId id="514" r:id="rId144"/>
    <p:sldId id="515" r:id="rId145"/>
    <p:sldId id="516" r:id="rId146"/>
    <p:sldId id="517" r:id="rId147"/>
    <p:sldId id="518" r:id="rId148"/>
    <p:sldId id="519" r:id="rId149"/>
    <p:sldId id="520" r:id="rId150"/>
    <p:sldId id="521" r:id="rId151"/>
    <p:sldId id="522" r:id="rId152"/>
    <p:sldId id="523" r:id="rId153"/>
    <p:sldId id="524" r:id="rId154"/>
    <p:sldId id="525" r:id="rId155"/>
    <p:sldId id="526" r:id="rId156"/>
    <p:sldId id="527" r:id="rId157"/>
    <p:sldId id="528" r:id="rId158"/>
    <p:sldId id="529" r:id="rId159"/>
    <p:sldId id="530" r:id="rId160"/>
    <p:sldId id="531" r:id="rId161"/>
    <p:sldId id="532" r:id="rId162"/>
    <p:sldId id="533" r:id="rId163"/>
    <p:sldId id="534" r:id="rId164"/>
    <p:sldId id="535" r:id="rId165"/>
    <p:sldId id="536" r:id="rId166"/>
    <p:sldId id="537" r:id="rId167"/>
    <p:sldId id="538" r:id="rId168"/>
    <p:sldId id="539" r:id="rId169"/>
    <p:sldId id="540" r:id="rId170"/>
    <p:sldId id="541" r:id="rId171"/>
    <p:sldId id="542" r:id="rId172"/>
    <p:sldId id="543" r:id="rId173"/>
    <p:sldId id="544" r:id="rId174"/>
    <p:sldId id="545" r:id="rId175"/>
    <p:sldId id="546" r:id="rId176"/>
    <p:sldId id="547" r:id="rId177"/>
    <p:sldId id="548" r:id="rId178"/>
    <p:sldId id="549" r:id="rId179"/>
    <p:sldId id="550" r:id="rId180"/>
    <p:sldId id="551" r:id="rId181"/>
    <p:sldId id="552" r:id="rId182"/>
    <p:sldId id="553" r:id="rId183"/>
    <p:sldId id="554" r:id="rId184"/>
    <p:sldId id="555" r:id="rId185"/>
    <p:sldId id="556" r:id="rId186"/>
    <p:sldId id="557" r:id="rId187"/>
    <p:sldId id="558" r:id="rId188"/>
    <p:sldId id="559" r:id="rId189"/>
    <p:sldId id="560" r:id="rId190"/>
    <p:sldId id="561" r:id="rId191"/>
    <p:sldId id="562" r:id="rId192"/>
    <p:sldId id="563" r:id="rId193"/>
    <p:sldId id="564" r:id="rId194"/>
    <p:sldId id="565" r:id="rId195"/>
    <p:sldId id="566" r:id="rId196"/>
    <p:sldId id="567" r:id="rId197"/>
    <p:sldId id="568" r:id="rId198"/>
    <p:sldId id="569" r:id="rId199"/>
    <p:sldId id="570" r:id="rId200"/>
    <p:sldId id="571" r:id="rId201"/>
    <p:sldId id="572" r:id="rId202"/>
    <p:sldId id="573" r:id="rId203"/>
    <p:sldId id="574" r:id="rId204"/>
    <p:sldId id="575" r:id="rId205"/>
    <p:sldId id="576" r:id="rId206"/>
    <p:sldId id="577" r:id="rId207"/>
    <p:sldId id="578" r:id="rId208"/>
    <p:sldId id="579" r:id="rId209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0070" autoAdjust="0"/>
  </p:normalViewPr>
  <p:slideViewPr>
    <p:cSldViewPr>
      <p:cViewPr varScale="1">
        <p:scale>
          <a:sx n="88" d="100"/>
          <a:sy n="88" d="100"/>
        </p:scale>
        <p:origin x="123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15" d="100"/>
          <a:sy n="215" d="100"/>
        </p:scale>
        <p:origin x="15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710574C-E941-4847-A54C-D42C77BA5C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0F468-14B7-7E4B-9078-A1198CFEB7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698A1-2996-EC46-A570-51FE4B941D00}" type="datetimeFigureOut">
              <a:rPr kumimoji="1" lang="zh-CN" altLang="en-US" smtClean="0"/>
              <a:t>2020/9/14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E1BB6-8E4B-6745-A67F-4B7AD8DDAA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81FEF-29FB-3641-9CBD-065C470EFF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80DD8-1FAD-EA4C-A08B-DBA37BD39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807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7E5A1-6949-4686-A708-6CB6C3730745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79F39-E303-471D-A9A3-FF262EAD0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0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6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3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8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需要帮我找</a:t>
            </a:r>
            <a:r>
              <a:rPr lang="en-US" altLang="zh-CN" dirty="0" smtClean="0"/>
              <a:t>1-2</a:t>
            </a:r>
            <a:r>
              <a:rPr lang="zh-CN" altLang="en-US" dirty="0" smtClean="0"/>
              <a:t>个缩进的例子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44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79F39-E303-471D-A9A3-FF262EAD0C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7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" y="-286513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1563" y="917447"/>
            <a:ext cx="4372610" cy="2735580"/>
          </a:xfrm>
          <a:custGeom>
            <a:avLst/>
            <a:gdLst/>
            <a:ahLst/>
            <a:cxnLst/>
            <a:rect l="l" t="t" r="r" b="b"/>
            <a:pathLst>
              <a:path w="4372610" h="2735579">
                <a:moveTo>
                  <a:pt x="0" y="2735579"/>
                </a:moveTo>
                <a:lnTo>
                  <a:pt x="4372356" y="2735579"/>
                </a:lnTo>
                <a:lnTo>
                  <a:pt x="4372356" y="0"/>
                </a:lnTo>
                <a:lnTo>
                  <a:pt x="0" y="0"/>
                </a:lnTo>
                <a:lnTo>
                  <a:pt x="0" y="2735579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18515" y="914400"/>
            <a:ext cx="4378960" cy="2741930"/>
          </a:xfrm>
          <a:custGeom>
            <a:avLst/>
            <a:gdLst/>
            <a:ahLst/>
            <a:cxnLst/>
            <a:rect l="l" t="t" r="r" b="b"/>
            <a:pathLst>
              <a:path w="4378960" h="2741929">
                <a:moveTo>
                  <a:pt x="4377055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2740279"/>
                </a:lnTo>
                <a:lnTo>
                  <a:pt x="1358" y="2741676"/>
                </a:lnTo>
                <a:lnTo>
                  <a:pt x="4377055" y="2741676"/>
                </a:lnTo>
                <a:lnTo>
                  <a:pt x="4378452" y="2740279"/>
                </a:lnTo>
                <a:lnTo>
                  <a:pt x="4378452" y="2737993"/>
                </a:lnTo>
                <a:lnTo>
                  <a:pt x="3657" y="2737993"/>
                </a:lnTo>
                <a:lnTo>
                  <a:pt x="3657" y="3683"/>
                </a:lnTo>
                <a:lnTo>
                  <a:pt x="4378452" y="3683"/>
                </a:lnTo>
                <a:lnTo>
                  <a:pt x="4378452" y="1397"/>
                </a:lnTo>
                <a:lnTo>
                  <a:pt x="4377055" y="0"/>
                </a:lnTo>
                <a:close/>
              </a:path>
              <a:path w="4378960" h="2741929">
                <a:moveTo>
                  <a:pt x="4378452" y="3683"/>
                </a:moveTo>
                <a:lnTo>
                  <a:pt x="4374769" y="3683"/>
                </a:lnTo>
                <a:lnTo>
                  <a:pt x="4374769" y="2737993"/>
                </a:lnTo>
                <a:lnTo>
                  <a:pt x="4378452" y="2737993"/>
                </a:lnTo>
                <a:lnTo>
                  <a:pt x="4378452" y="3683"/>
                </a:lnTo>
                <a:close/>
              </a:path>
              <a:path w="4378960" h="2741929">
                <a:moveTo>
                  <a:pt x="4373626" y="4825"/>
                </a:moveTo>
                <a:lnTo>
                  <a:pt x="4876" y="4825"/>
                </a:lnTo>
                <a:lnTo>
                  <a:pt x="4876" y="2736850"/>
                </a:lnTo>
                <a:lnTo>
                  <a:pt x="4373626" y="2736850"/>
                </a:lnTo>
                <a:lnTo>
                  <a:pt x="4373626" y="2735580"/>
                </a:lnTo>
                <a:lnTo>
                  <a:pt x="6096" y="2735580"/>
                </a:lnTo>
                <a:lnTo>
                  <a:pt x="6096" y="6096"/>
                </a:lnTo>
                <a:lnTo>
                  <a:pt x="4373626" y="6096"/>
                </a:lnTo>
                <a:lnTo>
                  <a:pt x="4373626" y="4825"/>
                </a:lnTo>
                <a:close/>
              </a:path>
              <a:path w="4378960" h="2741929">
                <a:moveTo>
                  <a:pt x="4373626" y="6096"/>
                </a:moveTo>
                <a:lnTo>
                  <a:pt x="4372356" y="6096"/>
                </a:lnTo>
                <a:lnTo>
                  <a:pt x="4372356" y="2735580"/>
                </a:lnTo>
                <a:lnTo>
                  <a:pt x="4373626" y="2735580"/>
                </a:lnTo>
                <a:lnTo>
                  <a:pt x="4373626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83683" y="1183005"/>
            <a:ext cx="3458209" cy="3243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9D9D9"/>
                </a:solidFill>
                <a:latin typeface="FZLTZHB--B51-0"/>
                <a:cs typeface="FZLTZHB--B51-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6172" y="109728"/>
            <a:ext cx="6368796" cy="486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9569" y="571042"/>
            <a:ext cx="5864860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241" y="1601840"/>
            <a:ext cx="7973517" cy="274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FC0"/>
                </a:solidFill>
                <a:latin typeface="Heiti SC"/>
                <a:cs typeface="Heiti S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5917" y="1996859"/>
            <a:ext cx="63931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953884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1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具有庞大计算生态，可以很容易利用已有代码功能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编程思维不再是刀耕火种，而是集成开发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7109" y="4043512"/>
            <a:ext cx="38315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195" dirty="0">
                <a:solidFill>
                  <a:srgbClr val="006FC0"/>
                </a:solidFill>
                <a:latin typeface="FZLTZHB--B51-0"/>
                <a:cs typeface="FZLTZHB--B51-0"/>
              </a:rPr>
              <a:t>s</a:t>
            </a:r>
            <a:r>
              <a:rPr sz="3200" b="1" spc="-73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-1100" dirty="0">
                <a:solidFill>
                  <a:srgbClr val="006FC0"/>
                </a:solidFill>
                <a:latin typeface="FZLTZHB--B51-0"/>
                <a:cs typeface="FZLTZHB--B51-0"/>
              </a:rPr>
              <a:t>m</a:t>
            </a:r>
            <a:r>
              <a:rPr sz="3200" b="1" spc="85" dirty="0">
                <a:solidFill>
                  <a:srgbClr val="006FC0"/>
                </a:solidFill>
                <a:latin typeface="FZLTZHB--B51-0"/>
                <a:cs typeface="FZLTZHB--B51-0"/>
              </a:rPr>
              <a:t>(2</a:t>
            </a:r>
            <a:r>
              <a:rPr sz="3200" b="1" spc="290" dirty="0">
                <a:solidFill>
                  <a:srgbClr val="006FC0"/>
                </a:solidFill>
                <a:latin typeface="FZLTZHB--B51-0"/>
                <a:cs typeface="FZLTZHB--B51-0"/>
              </a:rPr>
              <a:t>,3)</a:t>
            </a:r>
            <a:endParaRPr sz="32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14607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9513" y="2296479"/>
            <a:ext cx="474535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30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800" b="1" spc="20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唯一的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10" dirty="0">
                <a:solidFill>
                  <a:srgbClr val="006FC0"/>
                </a:solidFill>
                <a:latin typeface="Heiti SC"/>
                <a:cs typeface="Heiti SC"/>
              </a:rPr>
              <a:t>超级语言</a:t>
            </a:r>
            <a:r>
              <a:rPr sz="2800" spc="-15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！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45360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2957" y="2296479"/>
            <a:ext cx="44989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Python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前进的</a:t>
            </a:r>
            <a:r>
              <a:rPr sz="2800" b="1" spc="-15" dirty="0">
                <a:solidFill>
                  <a:srgbClr val="006FC0"/>
                </a:solidFill>
                <a:latin typeface="Heiti SC"/>
                <a:cs typeface="Heiti SC"/>
              </a:rPr>
              <a:t>步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伐不可阻挡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7538940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  <p:extLst>
      <p:ext uri="{BB962C8B-B14F-4D97-AF65-F5344CB8AC3E}">
        <p14:creationId xmlns:p14="http://schemas.microsoft.com/office/powerpoint/2010/main" val="3986163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669" y="1670226"/>
            <a:ext cx="5628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计算机系统结构时代到</a:t>
            </a:r>
            <a:r>
              <a:rPr sz="2000" b="1" spc="-15" dirty="0">
                <a:latin typeface="Heiti SC"/>
                <a:cs typeface="Heiti SC"/>
              </a:rPr>
              <a:t>人</a:t>
            </a:r>
            <a:r>
              <a:rPr sz="2000" b="1" dirty="0">
                <a:latin typeface="Heiti SC"/>
                <a:cs typeface="Heiti SC"/>
              </a:rPr>
              <a:t>工智</a:t>
            </a:r>
            <a:r>
              <a:rPr sz="2000" b="1" spc="-15" dirty="0">
                <a:latin typeface="Heiti SC"/>
                <a:cs typeface="Heiti SC"/>
              </a:rPr>
              <a:t>能</a:t>
            </a:r>
            <a:r>
              <a:rPr sz="2000" b="1" dirty="0">
                <a:latin typeface="Heiti SC"/>
                <a:cs typeface="Heiti SC"/>
              </a:rPr>
              <a:t>时代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演进</a:t>
            </a:r>
            <a:r>
              <a:rPr sz="2000" b="1" spc="-15" dirty="0">
                <a:latin typeface="Heiti SC"/>
                <a:cs typeface="Heiti SC"/>
              </a:rPr>
              <a:t>路</a:t>
            </a:r>
            <a:r>
              <a:rPr sz="2000" b="1" dirty="0">
                <a:latin typeface="Heiti SC"/>
                <a:cs typeface="Heiti SC"/>
              </a:rPr>
              <a:t>线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五种编程语言的初心和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史使命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语言的通用</a:t>
            </a:r>
            <a:r>
              <a:rPr sz="2000" b="1" spc="-15" dirty="0">
                <a:latin typeface="Heiti SC"/>
                <a:cs typeface="Heiti SC"/>
              </a:rPr>
              <a:t>性</a:t>
            </a:r>
            <a:r>
              <a:rPr sz="2000" b="1" dirty="0">
                <a:latin typeface="Heiti SC"/>
                <a:cs typeface="Heiti SC"/>
              </a:rPr>
              <a:t>、简</a:t>
            </a:r>
            <a:r>
              <a:rPr sz="2000" b="1" spc="-15" dirty="0">
                <a:latin typeface="Heiti SC"/>
                <a:cs typeface="Heiti SC"/>
              </a:rPr>
              <a:t>洁</a:t>
            </a:r>
            <a:r>
              <a:rPr sz="2000" b="1" dirty="0">
                <a:latin typeface="Heiti SC"/>
                <a:cs typeface="Heiti SC"/>
              </a:rPr>
              <a:t>性和</a:t>
            </a:r>
            <a:r>
              <a:rPr sz="2000" b="1" spc="-15" dirty="0">
                <a:latin typeface="Heiti SC"/>
                <a:cs typeface="Heiti SC"/>
              </a:rPr>
              <a:t>生</a:t>
            </a:r>
            <a:r>
              <a:rPr sz="2000" b="1" dirty="0">
                <a:latin typeface="Heiti SC"/>
                <a:cs typeface="Heiti SC"/>
              </a:rPr>
              <a:t>态性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5" dirty="0">
                <a:latin typeface="Arial"/>
                <a:cs typeface="Arial"/>
              </a:rPr>
              <a:t>Python</a:t>
            </a:r>
            <a:r>
              <a:rPr sz="2000" b="1" spc="5" dirty="0">
                <a:latin typeface="Heiti SC"/>
                <a:cs typeface="Heiti SC"/>
              </a:rPr>
              <a:t>是以</a:t>
            </a:r>
            <a:r>
              <a:rPr sz="2000" b="1" spc="-5" dirty="0">
                <a:latin typeface="Heiti SC"/>
                <a:cs typeface="Heiti SC"/>
              </a:rPr>
              <a:t>计</a:t>
            </a:r>
            <a:r>
              <a:rPr sz="2000" b="1" spc="5" dirty="0">
                <a:latin typeface="Heiti SC"/>
                <a:cs typeface="Heiti SC"/>
              </a:rPr>
              <a:t>算生</a:t>
            </a:r>
            <a:r>
              <a:rPr sz="2000" b="1" spc="-15" dirty="0">
                <a:latin typeface="Heiti SC"/>
                <a:cs typeface="Heiti SC"/>
              </a:rPr>
              <a:t>态</a:t>
            </a:r>
            <a:r>
              <a:rPr sz="2000" b="1" spc="5" dirty="0">
                <a:latin typeface="Heiti SC"/>
                <a:cs typeface="Heiti SC"/>
              </a:rPr>
              <a:t>为标</a:t>
            </a:r>
            <a:r>
              <a:rPr sz="2000" b="1" spc="-15" dirty="0">
                <a:latin typeface="Heiti SC"/>
                <a:cs typeface="Heiti SC"/>
              </a:rPr>
              <a:t>志</a:t>
            </a:r>
            <a:r>
              <a:rPr sz="2000" b="1" spc="10" dirty="0">
                <a:latin typeface="Heiti SC"/>
                <a:cs typeface="Heiti SC"/>
              </a:rPr>
              <a:t>的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-10" dirty="0">
                <a:latin typeface="Heiti SC"/>
                <a:cs typeface="Heiti SC"/>
              </a:rPr>
              <a:t>超</a:t>
            </a:r>
            <a:r>
              <a:rPr sz="2000" b="1" spc="5" dirty="0">
                <a:latin typeface="Heiti SC"/>
                <a:cs typeface="Heiti SC"/>
              </a:rPr>
              <a:t>级语</a:t>
            </a:r>
            <a:r>
              <a:rPr sz="2000" b="1" spc="-1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endParaRPr sz="2000">
              <a:latin typeface="Andale Mono"/>
              <a:cs typeface="Andale Mo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254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7403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174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48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1282" y="1996859"/>
            <a:ext cx="590105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实例</a:t>
            </a:r>
            <a:r>
              <a:rPr sz="4400" spc="-25" dirty="0">
                <a:latin typeface="Arial"/>
                <a:cs typeface="Arial"/>
              </a:rPr>
              <a:t>2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蟒蛇绘制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66953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问题分析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10201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6577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/>
              <a:t>Pyth</a:t>
            </a:r>
            <a:r>
              <a:rPr sz="3200" spc="225" dirty="0"/>
              <a:t>o</a:t>
            </a:r>
            <a:r>
              <a:rPr sz="3200" spc="229" dirty="0"/>
              <a:t>n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88" y="1349678"/>
            <a:ext cx="2985770" cy="288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程序的格式框架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命名与保留字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数据类型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语句与函数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程序的输入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出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温度转换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代码分析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0036" y="1529831"/>
            <a:ext cx="5499735" cy="233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貌似很有趣，可以来试试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先学会蟒蛇绘制，再绘朵玫瑰花送</a:t>
            </a:r>
            <a:r>
              <a:rPr sz="2400" b="1" spc="5" dirty="0">
                <a:latin typeface="Heiti SC"/>
                <a:cs typeface="Heiti SC"/>
              </a:rPr>
              <a:t>给</a:t>
            </a:r>
            <a:r>
              <a:rPr sz="2400" b="1" spc="-135" dirty="0">
                <a:latin typeface="Arial"/>
                <a:cs typeface="Arial"/>
              </a:rPr>
              <a:t>TA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9531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设计蟒蛇的基本形状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083" y="2427732"/>
            <a:ext cx="4751832" cy="158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2208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70" y="1529831"/>
            <a:ext cx="7320915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4310">
              <a:lnSpc>
                <a:spcPct val="100000"/>
              </a:lnSpc>
            </a:pPr>
            <a:r>
              <a:rPr sz="2400" b="1" dirty="0" err="1">
                <a:solidFill>
                  <a:srgbClr val="006FC0"/>
                </a:solidFill>
                <a:latin typeface="Heiti SC"/>
                <a:cs typeface="Heiti SC"/>
              </a:rPr>
              <a:t>用程序绘制一条蟒</a:t>
            </a:r>
            <a:r>
              <a:rPr lang="zh-CN" altLang="en-US" sz="2400" b="1" dirty="0">
                <a:solidFill>
                  <a:srgbClr val="006FC0"/>
                </a:solidFill>
                <a:latin typeface="Heiti SC"/>
              </a:rPr>
              <a:t>蛇</a:t>
            </a:r>
            <a:endParaRPr sz="2400" b="1" dirty="0">
              <a:solidFill>
                <a:srgbClr val="006FC0"/>
              </a:solidFill>
              <a:latin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问</a:t>
            </a:r>
            <a:r>
              <a:rPr sz="2400" b="1" spc="-5" dirty="0">
                <a:latin typeface="Heiti SC"/>
                <a:cs typeface="Heiti SC"/>
              </a:rPr>
              <a:t>题</a:t>
            </a:r>
            <a:r>
              <a:rPr sz="2400" b="1" spc="15" dirty="0">
                <a:latin typeface="Arial"/>
                <a:cs typeface="Arial"/>
              </a:rPr>
              <a:t>1</a:t>
            </a:r>
            <a:r>
              <a:rPr sz="2400" b="1" spc="10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计算机绘图是什么原理？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59118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一段程序为何能够产生</a:t>
            </a:r>
            <a:r>
              <a:rPr sz="2000" b="1" spc="-10" dirty="0">
                <a:latin typeface="Heiti SC"/>
                <a:cs typeface="Heiti SC"/>
              </a:rPr>
              <a:t>窗</a:t>
            </a:r>
            <a:r>
              <a:rPr sz="2000" b="1" dirty="0">
                <a:latin typeface="Heiti SC"/>
                <a:cs typeface="Heiti SC"/>
              </a:rPr>
              <a:t>体？</a:t>
            </a:r>
            <a:r>
              <a:rPr sz="2000" b="1" spc="-10" dirty="0">
                <a:latin typeface="Heiti SC"/>
                <a:cs typeface="Heiti SC"/>
              </a:rPr>
              <a:t>为</a:t>
            </a:r>
            <a:r>
              <a:rPr sz="2000" b="1" dirty="0">
                <a:latin typeface="Heiti SC"/>
                <a:cs typeface="Heiti SC"/>
              </a:rPr>
              <a:t>何能</a:t>
            </a:r>
            <a:r>
              <a:rPr sz="2000" b="1" spc="-10" dirty="0">
                <a:latin typeface="Heiti SC"/>
                <a:cs typeface="Heiti SC"/>
              </a:rPr>
              <a:t>在</a:t>
            </a:r>
            <a:r>
              <a:rPr sz="2000" b="1" dirty="0">
                <a:latin typeface="Heiti SC"/>
                <a:cs typeface="Heiti SC"/>
              </a:rPr>
              <a:t>窗体</a:t>
            </a:r>
            <a:r>
              <a:rPr sz="2000" b="1" spc="-10" dirty="0">
                <a:latin typeface="Heiti SC"/>
                <a:cs typeface="Heiti SC"/>
              </a:rPr>
              <a:t>上</a:t>
            </a:r>
            <a:r>
              <a:rPr sz="2000" b="1" dirty="0">
                <a:latin typeface="Heiti SC"/>
                <a:cs typeface="Heiti SC"/>
              </a:rPr>
              <a:t>绘制</a:t>
            </a:r>
            <a:r>
              <a:rPr sz="2000" b="1" spc="-10" dirty="0">
                <a:latin typeface="Heiti SC"/>
                <a:cs typeface="Heiti SC"/>
              </a:rPr>
              <a:t>图</a:t>
            </a:r>
            <a:r>
              <a:rPr sz="2000" b="1" dirty="0">
                <a:latin typeface="Heiti SC"/>
                <a:cs typeface="Heiti SC"/>
              </a:rPr>
              <a:t>形？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</a:t>
            </a:r>
            <a:r>
              <a:rPr sz="2400" b="1" spc="15" dirty="0">
                <a:latin typeface="Arial"/>
                <a:cs typeface="Arial"/>
              </a:rPr>
              <a:t>2: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蟒蛇绘制从哪里开始呢？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68516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如何绘制一条线？如何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弧形</a:t>
            </a:r>
            <a:r>
              <a:rPr sz="2000" b="1" spc="-15" dirty="0">
                <a:latin typeface="Heiti SC"/>
                <a:cs typeface="Heiti SC"/>
              </a:rPr>
              <a:t>？</a:t>
            </a:r>
            <a:r>
              <a:rPr sz="2000" b="1" dirty="0">
                <a:latin typeface="Heiti SC"/>
                <a:cs typeface="Heiti SC"/>
              </a:rPr>
              <a:t>如何</a:t>
            </a:r>
            <a:r>
              <a:rPr sz="2000" b="1" spc="-15" dirty="0">
                <a:latin typeface="Heiti SC"/>
                <a:cs typeface="Heiti SC"/>
              </a:rPr>
              <a:t>绘</a:t>
            </a:r>
            <a:r>
              <a:rPr sz="2000" b="1" dirty="0">
                <a:latin typeface="Heiti SC"/>
                <a:cs typeface="Heiti SC"/>
              </a:rPr>
              <a:t>制一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蟒蛇？</a:t>
            </a:r>
            <a:endParaRPr sz="20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2464590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71" y="2927212"/>
            <a:ext cx="22205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实例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005">
              <a:lnSpc>
                <a:spcPts val="479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蟒蛇绘制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96208" y="1529831"/>
            <a:ext cx="2771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用程序绘制一条蟒蛇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746" y="2904606"/>
            <a:ext cx="2340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5608" y="3756388"/>
            <a:ext cx="1298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能否借鉴</a:t>
            </a:r>
            <a:r>
              <a:rPr sz="2000" b="1" spc="5" dirty="0">
                <a:solidFill>
                  <a:srgbClr val="D98430"/>
                </a:solidFill>
                <a:latin typeface="Heiti SC"/>
                <a:cs typeface="Heiti SC"/>
              </a:rPr>
              <a:t>？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0127076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9966" y="2400991"/>
            <a:ext cx="56965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似乎无从下手，且听老师继续分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解</a:t>
            </a:r>
            <a:r>
              <a:rPr sz="2800" b="1" spc="-11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051329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实例编写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70443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4290" y="1600894"/>
            <a:ext cx="23774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使用</a:t>
            </a:r>
            <a:r>
              <a:rPr sz="2000" b="1" spc="35" dirty="0">
                <a:latin typeface="Arial"/>
                <a:cs typeface="Arial"/>
              </a:rPr>
              <a:t>ID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的文件方式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2056" y="2210992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编写代码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2056" y="2820846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并保存为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754" y="3430446"/>
            <a:ext cx="257429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onDr</a:t>
            </a:r>
            <a:r>
              <a:rPr sz="2000" b="1" spc="70" dirty="0">
                <a:latin typeface="Arial"/>
                <a:cs typeface="Arial"/>
              </a:rPr>
              <a:t>a</a:t>
            </a:r>
            <a:r>
              <a:rPr sz="2000" b="1" spc="60" dirty="0">
                <a:latin typeface="Arial"/>
                <a:cs typeface="Arial"/>
              </a:rPr>
              <a:t>w</a:t>
            </a:r>
            <a:r>
              <a:rPr sz="2000" b="1" spc="55" dirty="0">
                <a:latin typeface="Arial"/>
                <a:cs typeface="Arial"/>
              </a:rPr>
              <a:t>.py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文件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6571" y="148070"/>
            <a:ext cx="3583304" cy="491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18416215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运行效果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0161" y="1496938"/>
            <a:ext cx="35052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ID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3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打开文件，按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2083307"/>
            <a:ext cx="4608576" cy="270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8583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47613" y="397432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8430"/>
                </a:solidFill>
                <a:latin typeface="Heiti SC"/>
                <a:cs typeface="Heiti SC"/>
              </a:rPr>
              <a:t>程序关键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196" y="111252"/>
            <a:ext cx="4032885" cy="4936490"/>
          </a:xfrm>
          <a:custGeom>
            <a:avLst/>
            <a:gdLst/>
            <a:ahLst/>
            <a:cxnLst/>
            <a:rect l="l" t="t" r="r" b="b"/>
            <a:pathLst>
              <a:path w="4032885" h="4936490">
                <a:moveTo>
                  <a:pt x="0" y="4936236"/>
                </a:moveTo>
                <a:lnTo>
                  <a:pt x="4032504" y="4936236"/>
                </a:lnTo>
                <a:lnTo>
                  <a:pt x="4032504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4147" y="108204"/>
            <a:ext cx="4038600" cy="4942840"/>
          </a:xfrm>
          <a:custGeom>
            <a:avLst/>
            <a:gdLst/>
            <a:ahLst/>
            <a:cxnLst/>
            <a:rect l="l" t="t" r="r" b="b"/>
            <a:pathLst>
              <a:path w="4038600" h="4942840">
                <a:moveTo>
                  <a:pt x="4037203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4940964"/>
                </a:lnTo>
                <a:lnTo>
                  <a:pt x="1358" y="4942329"/>
                </a:lnTo>
                <a:lnTo>
                  <a:pt x="4037203" y="4942329"/>
                </a:lnTo>
                <a:lnTo>
                  <a:pt x="4038600" y="4940964"/>
                </a:lnTo>
                <a:lnTo>
                  <a:pt x="4038600" y="4938671"/>
                </a:lnTo>
                <a:lnTo>
                  <a:pt x="3657" y="4938671"/>
                </a:lnTo>
                <a:lnTo>
                  <a:pt x="3657" y="3683"/>
                </a:lnTo>
                <a:lnTo>
                  <a:pt x="4038600" y="3683"/>
                </a:lnTo>
                <a:lnTo>
                  <a:pt x="4038600" y="1397"/>
                </a:lnTo>
                <a:lnTo>
                  <a:pt x="4037203" y="0"/>
                </a:lnTo>
                <a:close/>
              </a:path>
              <a:path w="4038600" h="4942840">
                <a:moveTo>
                  <a:pt x="4038600" y="3683"/>
                </a:moveTo>
                <a:lnTo>
                  <a:pt x="4034916" y="3683"/>
                </a:lnTo>
                <a:lnTo>
                  <a:pt x="4034916" y="4938671"/>
                </a:lnTo>
                <a:lnTo>
                  <a:pt x="4038600" y="4938671"/>
                </a:lnTo>
                <a:lnTo>
                  <a:pt x="4038600" y="3683"/>
                </a:lnTo>
                <a:close/>
              </a:path>
              <a:path w="4038600" h="4942840">
                <a:moveTo>
                  <a:pt x="4033774" y="4825"/>
                </a:moveTo>
                <a:lnTo>
                  <a:pt x="4876" y="4825"/>
                </a:lnTo>
                <a:lnTo>
                  <a:pt x="4876" y="4937451"/>
                </a:lnTo>
                <a:lnTo>
                  <a:pt x="4033774" y="4937451"/>
                </a:lnTo>
                <a:lnTo>
                  <a:pt x="4033774" y="4936233"/>
                </a:lnTo>
                <a:lnTo>
                  <a:pt x="6096" y="4936233"/>
                </a:lnTo>
                <a:lnTo>
                  <a:pt x="6096" y="6096"/>
                </a:lnTo>
                <a:lnTo>
                  <a:pt x="4033774" y="6096"/>
                </a:lnTo>
                <a:lnTo>
                  <a:pt x="4033774" y="4825"/>
                </a:lnTo>
                <a:close/>
              </a:path>
              <a:path w="4038600" h="4942840">
                <a:moveTo>
                  <a:pt x="4033774" y="6096"/>
                </a:moveTo>
                <a:lnTo>
                  <a:pt x="4032504" y="6096"/>
                </a:lnTo>
                <a:lnTo>
                  <a:pt x="4032504" y="4936233"/>
                </a:lnTo>
                <a:lnTo>
                  <a:pt x="4033774" y="4936233"/>
                </a:lnTo>
                <a:lnTo>
                  <a:pt x="4033774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71" y="148070"/>
            <a:ext cx="15830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571" y="441158"/>
            <a:ext cx="14719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571" y="733766"/>
            <a:ext cx="3583304" cy="432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168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5" dirty="0">
                <a:latin typeface="FZLTZHB--B51-0"/>
                <a:cs typeface="FZLTZHB--B51-0"/>
              </a:rPr>
              <a:t>turtle.pencol</a:t>
            </a:r>
            <a:r>
              <a:rPr sz="1600" b="1" spc="30" dirty="0">
                <a:latin typeface="FZLTZHB--B51-0"/>
                <a:cs typeface="FZLTZHB--B51-0"/>
              </a:rPr>
              <a:t>o</a:t>
            </a:r>
            <a:r>
              <a:rPr sz="1600" b="1" spc="190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</a:t>
            </a:r>
            <a:r>
              <a:rPr sz="1600" b="1" spc="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0" dirty="0">
                <a:latin typeface="FZLTZHB--B51-0"/>
                <a:cs typeface="FZLTZHB--B51-0"/>
              </a:rPr>
              <a:t>r</a:t>
            </a:r>
            <a:r>
              <a:rPr sz="1600" b="1" spc="35" dirty="0">
                <a:latin typeface="FZLTZHB--B51-0"/>
                <a:cs typeface="FZLTZHB--B51-0"/>
              </a:rPr>
              <a:t>cl</a:t>
            </a:r>
            <a:r>
              <a:rPr sz="1600" b="1" spc="60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12700" marR="1449705">
              <a:lnSpc>
                <a:spcPct val="120000"/>
              </a:lnSpc>
            </a:pPr>
            <a:r>
              <a:rPr sz="1600" b="1" spc="130" dirty="0">
                <a:latin typeface="FZLTZHB--B51-0"/>
                <a:cs typeface="FZLTZHB--B51-0"/>
              </a:rPr>
              <a:t>turtle.f</a:t>
            </a:r>
            <a:r>
              <a:rPr sz="1600" b="1" spc="204" dirty="0">
                <a:latin typeface="FZLTZHB--B51-0"/>
                <a:cs typeface="FZLTZHB--B51-0"/>
              </a:rPr>
              <a:t>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3074" y="340613"/>
            <a:ext cx="4607560" cy="360045"/>
          </a:xfrm>
          <a:custGeom>
            <a:avLst/>
            <a:gdLst/>
            <a:ahLst/>
            <a:cxnLst/>
            <a:rect l="l" t="t" r="r" b="b"/>
            <a:pathLst>
              <a:path w="4607560" h="360045">
                <a:moveTo>
                  <a:pt x="0" y="359663"/>
                </a:moveTo>
                <a:lnTo>
                  <a:pt x="4607052" y="359663"/>
                </a:lnTo>
                <a:lnTo>
                  <a:pt x="46070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D984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786" y="1706050"/>
            <a:ext cx="2061845" cy="2109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import</a:t>
            </a:r>
            <a:r>
              <a:rPr sz="2000" b="1" i="1" spc="-1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dirty="0">
                <a:latin typeface="Heiti SC"/>
                <a:cs typeface="Heiti SC"/>
              </a:rPr>
              <a:t>保留字</a:t>
            </a:r>
            <a:endParaRPr sz="2000">
              <a:latin typeface="Heiti SC"/>
              <a:cs typeface="Heiti SC"/>
            </a:endParaRPr>
          </a:p>
          <a:p>
            <a:pPr marL="12065" marR="5080" algn="ctr">
              <a:lnSpc>
                <a:spcPct val="200000"/>
              </a:lnSpc>
            </a:pPr>
            <a:r>
              <a:rPr sz="2000" b="1" dirty="0">
                <a:latin typeface="Heiti SC"/>
                <a:cs typeface="Heiti SC"/>
              </a:rPr>
              <a:t>引入了一个绘图库 名字叫：</a:t>
            </a:r>
            <a:r>
              <a:rPr sz="2000" b="1" spc="105" dirty="0">
                <a:solidFill>
                  <a:srgbClr val="1DB41D"/>
                </a:solidFill>
                <a:latin typeface="Arial"/>
                <a:cs typeface="Arial"/>
              </a:rPr>
              <a:t>tu</a:t>
            </a:r>
            <a:r>
              <a:rPr sz="2000" b="1" spc="145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2000" b="1" spc="1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2000" b="1" spc="2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没错，就是</a:t>
            </a:r>
            <a:r>
              <a:rPr sz="2000" b="1" spc="75" dirty="0">
                <a:latin typeface="Heiti SC"/>
                <a:cs typeface="Heiti SC"/>
              </a:rPr>
              <a:t> </a:t>
            </a:r>
            <a:r>
              <a:rPr sz="2000" b="1" dirty="0">
                <a:solidFill>
                  <a:srgbClr val="1DB41D"/>
                </a:solidFill>
                <a:latin typeface="Heiti SC"/>
                <a:cs typeface="Heiti SC"/>
              </a:rPr>
              <a:t>海龟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089550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32177" y="2400991"/>
            <a:ext cx="53517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准备好电脑，与老师一起编码吧！</a:t>
            </a:r>
            <a:endParaRPr sz="2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34848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82951" y="2303830"/>
            <a:ext cx="35782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程序的格式框架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0976603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4612" y="101560"/>
            <a:ext cx="15830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5" dirty="0">
                <a:solidFill>
                  <a:srgbClr val="DF0000"/>
                </a:solidFill>
                <a:latin typeface="FZLTZHB--B51-0"/>
                <a:cs typeface="FZLTZHB--B51-0"/>
              </a:rPr>
              <a:t>#</a:t>
            </a:r>
            <a:r>
              <a:rPr sz="1600" b="1" spc="-135" dirty="0">
                <a:solidFill>
                  <a:srgbClr val="DF0000"/>
                </a:solidFill>
                <a:latin typeface="FZLTZHB--B51-0"/>
                <a:cs typeface="FZLTZHB--B51-0"/>
              </a:rPr>
              <a:t>PythonDraw.py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94422"/>
            <a:ext cx="3583304" cy="459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0" dirty="0">
                <a:latin typeface="FZLTZHB--B51-0"/>
                <a:cs typeface="FZLTZHB--B51-0"/>
              </a:rPr>
              <a:t>-</a:t>
            </a:r>
            <a:r>
              <a:rPr sz="1600" b="1" spc="-170" dirty="0">
                <a:latin typeface="FZLTZHB--B51-0"/>
                <a:cs typeface="FZLTZHB--B51-0"/>
              </a:rPr>
              <a:t>2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-21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 dirty="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r>
              <a:rPr sz="1600" b="1" spc="165" dirty="0">
                <a:latin typeface="FZLTZHB--B51-0"/>
                <a:cs typeface="FZLTZHB--B51-0"/>
              </a:rPr>
              <a:t> </a:t>
            </a: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-4</a:t>
            </a:r>
            <a:r>
              <a:rPr sz="1600" b="1" spc="25" dirty="0">
                <a:latin typeface="FZLTZHB--B51-0"/>
                <a:cs typeface="FZLTZHB--B51-0"/>
              </a:rPr>
              <a:t>0)</a:t>
            </a:r>
            <a:endParaRPr sz="1600" dirty="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 dirty="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15" dirty="0">
                <a:latin typeface="FZLTZHB--B51-0"/>
                <a:cs typeface="FZLTZHB--B51-0"/>
              </a:rPr>
              <a:t>40,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150" dirty="0">
                <a:latin typeface="FZLTZHB--B51-0"/>
                <a:cs typeface="FZLTZHB--B51-0"/>
              </a:rPr>
              <a:t>/2)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40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</a:t>
            </a:r>
            <a:r>
              <a:rPr sz="1600" b="1" spc="20" dirty="0">
                <a:latin typeface="FZLTZHB--B51-0"/>
                <a:cs typeface="FZLTZHB--B51-0"/>
              </a:rPr>
              <a:t>4</a:t>
            </a:r>
            <a:r>
              <a:rPr sz="1600" b="1" spc="-200" dirty="0">
                <a:latin typeface="FZLTZHB--B51-0"/>
                <a:cs typeface="FZLTZHB--B51-0"/>
              </a:rPr>
              <a:t>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75" dirty="0">
                <a:latin typeface="FZLTZHB--B51-0"/>
                <a:cs typeface="FZLTZHB--B51-0"/>
              </a:rPr>
              <a:t>2</a:t>
            </a:r>
            <a:r>
              <a:rPr sz="1600" b="1" spc="65" dirty="0">
                <a:latin typeface="FZLTZHB--B51-0"/>
                <a:cs typeface="FZLTZHB--B51-0"/>
              </a:rPr>
              <a:t>/</a:t>
            </a:r>
            <a:r>
              <a:rPr sz="1600" b="1" spc="130" dirty="0">
                <a:latin typeface="FZLTZHB--B51-0"/>
                <a:cs typeface="FZLTZHB--B51-0"/>
              </a:rPr>
              <a:t>3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</a:t>
            </a:r>
            <a:r>
              <a:rPr sz="1600" b="1" spc="4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 dirty="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0204" y="4739498"/>
            <a:ext cx="168656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原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创</a:t>
            </a:r>
            <a:r>
              <a:rPr sz="1400" b="1" spc="5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1400" b="1" spc="70" dirty="0">
                <a:solidFill>
                  <a:srgbClr val="006FC0"/>
                </a:solidFill>
                <a:latin typeface="Arial"/>
                <a:cs typeface="Arial"/>
              </a:rPr>
              <a:t>@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嵩天老师团队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628" y="1851660"/>
            <a:ext cx="4274820" cy="142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8540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720598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5639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r>
              <a:rPr sz="2400" b="1" spc="-10" dirty="0">
                <a:latin typeface="Heiti SC"/>
                <a:cs typeface="Heiti SC"/>
              </a:rPr>
              <a:t>共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行代码，但很多行类似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17</a:t>
            </a:r>
            <a:r>
              <a:rPr sz="2400" b="1" dirty="0">
                <a:latin typeface="Heiti SC"/>
                <a:cs typeface="Heiti SC"/>
              </a:rPr>
              <a:t>行代码能够掌握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基本绘图方法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参考框架结构、逐行分析、逐词理解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156474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210300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程序参数的改变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蟒蛇的颜色：黑色、白色、七彩</a:t>
            </a:r>
            <a:r>
              <a:rPr sz="2400" b="1" spc="-30" dirty="0">
                <a:latin typeface="Heiti SC"/>
                <a:cs typeface="Heiti SC"/>
              </a:rPr>
              <a:t>色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蟒蛇的长度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dirty="0">
                <a:latin typeface="Heiti SC"/>
                <a:cs typeface="Heiti SC"/>
              </a:rPr>
              <a:t>节、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节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95" dirty="0">
                <a:latin typeface="Arial"/>
                <a:cs typeface="Arial"/>
              </a:rPr>
              <a:t>on</a:t>
            </a:r>
            <a:r>
              <a:rPr sz="2400" b="1" dirty="0">
                <a:latin typeface="Heiti SC"/>
                <a:cs typeface="Heiti SC"/>
              </a:rPr>
              <a:t>蟒蛇的方向：向左走、斜着</a:t>
            </a:r>
            <a:r>
              <a:rPr sz="2400" b="1" spc="-25" dirty="0">
                <a:latin typeface="Heiti SC"/>
                <a:cs typeface="Heiti SC"/>
              </a:rPr>
              <a:t>走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201133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3660" y="1603745"/>
            <a:ext cx="69437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7879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</a:t>
            </a:r>
            <a:r>
              <a:rPr sz="2400" b="1" spc="-10" dirty="0">
                <a:latin typeface="Heiti SC"/>
                <a:cs typeface="Heiti SC"/>
              </a:rPr>
              <a:t>制</a:t>
            </a:r>
            <a:r>
              <a:rPr sz="2400" b="1" dirty="0">
                <a:latin typeface="Heiti SC"/>
                <a:cs typeface="Heiti SC"/>
              </a:rPr>
              <a:t>问题是各类图像绘制问题的代表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圆形绘制、五角星绘制、国旗绘制、机器猫绘</a:t>
            </a:r>
            <a:r>
              <a:rPr sz="2400" b="1" spc="5" dirty="0">
                <a:latin typeface="Heiti SC"/>
                <a:cs typeface="Heiti SC"/>
              </a:rPr>
              <a:t>制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掌握绘制一条线的方法，就可以绘制整个世界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6084373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1516783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673" y="1216589"/>
            <a:ext cx="66332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小惊喜：这些图像都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是</a:t>
            </a:r>
            <a:r>
              <a:rPr sz="2800" b="1" spc="90" dirty="0">
                <a:solidFill>
                  <a:srgbClr val="006FC0"/>
                </a:solidFill>
                <a:latin typeface="Arial"/>
                <a:cs typeface="Arial"/>
              </a:rPr>
              <a:t>Py</a:t>
            </a:r>
            <a:r>
              <a:rPr sz="2800" b="1" spc="5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ho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800" b="1" spc="5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403" y="4490416"/>
            <a:ext cx="53003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1DB41D"/>
                </a:solidFill>
                <a:latin typeface="Heiti SC"/>
                <a:cs typeface="Heiti SC"/>
              </a:rPr>
              <a:t>更多作品请参考：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tt</a:t>
            </a:r>
            <a:r>
              <a:rPr sz="1400" b="1" spc="55" dirty="0">
                <a:solidFill>
                  <a:srgbClr val="1DB41D"/>
                </a:solidFill>
                <a:latin typeface="Arial"/>
                <a:cs typeface="Arial"/>
              </a:rPr>
              <a:t>ps: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114" dirty="0">
                <a:solidFill>
                  <a:srgbClr val="1DB41D"/>
                </a:solidFill>
                <a:latin typeface="Arial"/>
                <a:cs typeface="Arial"/>
              </a:rPr>
              <a:t>/p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y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h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on123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.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135" dirty="0">
                <a:solidFill>
                  <a:srgbClr val="1DB41D"/>
                </a:solidFill>
                <a:latin typeface="Arial"/>
                <a:cs typeface="Arial"/>
              </a:rPr>
              <a:t>o/</a:t>
            </a:r>
            <a:r>
              <a:rPr sz="1400" b="1" spc="7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nd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30" dirty="0">
                <a:solidFill>
                  <a:srgbClr val="1DB41D"/>
                </a:solidFill>
                <a:latin typeface="Arial"/>
                <a:cs typeface="Arial"/>
              </a:rPr>
              <a:t>x</a:t>
            </a:r>
            <a:r>
              <a:rPr sz="1400" b="1" spc="175" dirty="0">
                <a:solidFill>
                  <a:srgbClr val="1DB41D"/>
                </a:solidFill>
                <a:latin typeface="Arial"/>
                <a:cs typeface="Arial"/>
              </a:rPr>
              <a:t>/</a:t>
            </a:r>
            <a:r>
              <a:rPr sz="1400" b="1" spc="200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60" dirty="0">
                <a:solidFill>
                  <a:srgbClr val="1DB41D"/>
                </a:solidFill>
                <a:latin typeface="Arial"/>
                <a:cs typeface="Arial"/>
              </a:rPr>
              <a:t>u</a:t>
            </a:r>
            <a:r>
              <a:rPr sz="1400" b="1" spc="9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105" dirty="0">
                <a:solidFill>
                  <a:srgbClr val="1DB41D"/>
                </a:solidFill>
                <a:latin typeface="Arial"/>
                <a:cs typeface="Arial"/>
              </a:rPr>
              <a:t>t</a:t>
            </a:r>
            <a:r>
              <a:rPr sz="1400" b="1" spc="15" dirty="0">
                <a:solidFill>
                  <a:srgbClr val="1DB41D"/>
                </a:solidFill>
                <a:latin typeface="Arial"/>
                <a:cs typeface="Arial"/>
              </a:rPr>
              <a:t>l</a:t>
            </a:r>
            <a:r>
              <a:rPr sz="1400" b="1" spc="-60" dirty="0">
                <a:solidFill>
                  <a:srgbClr val="1DB41D"/>
                </a:solidFill>
                <a:latin typeface="Arial"/>
                <a:cs typeface="Arial"/>
              </a:rPr>
              <a:t>e</a:t>
            </a:r>
            <a:r>
              <a:rPr sz="1400" b="1" spc="-70" dirty="0">
                <a:solidFill>
                  <a:srgbClr val="1DB41D"/>
                </a:solidFill>
                <a:latin typeface="Arial"/>
                <a:cs typeface="Arial"/>
              </a:rPr>
              <a:t>_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d</a:t>
            </a:r>
            <a:r>
              <a:rPr sz="1400" b="1" spc="40" dirty="0">
                <a:solidFill>
                  <a:srgbClr val="1DB41D"/>
                </a:solidFill>
                <a:latin typeface="Arial"/>
                <a:cs typeface="Arial"/>
              </a:rPr>
              <a:t>r</a:t>
            </a:r>
            <a:r>
              <a:rPr sz="1400" b="1" spc="20" dirty="0">
                <a:solidFill>
                  <a:srgbClr val="1DB41D"/>
                </a:solidFill>
                <a:latin typeface="Arial"/>
                <a:cs typeface="Arial"/>
              </a:rPr>
              <a:t>a</a:t>
            </a:r>
            <a:r>
              <a:rPr sz="1400" b="1" spc="95" dirty="0">
                <a:solidFill>
                  <a:srgbClr val="1DB41D"/>
                </a:solidFill>
                <a:latin typeface="Arial"/>
                <a:cs typeface="Arial"/>
              </a:rPr>
              <a:t>w</a:t>
            </a:r>
            <a:r>
              <a:rPr sz="1400" b="1" spc="25" dirty="0">
                <a:solidFill>
                  <a:srgbClr val="1DB41D"/>
                </a:solidFill>
                <a:latin typeface="Arial"/>
                <a:cs typeface="Arial"/>
              </a:rPr>
              <a:t>i</a:t>
            </a:r>
            <a:r>
              <a:rPr sz="1400" b="1" spc="65" dirty="0">
                <a:solidFill>
                  <a:srgbClr val="1DB41D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036" y="2139695"/>
            <a:ext cx="1889760" cy="1926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6288" y="2139695"/>
            <a:ext cx="2182367" cy="1923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771" y="2139695"/>
            <a:ext cx="2849879" cy="1923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321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01440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5786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39214" y="1996859"/>
            <a:ext cx="54667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模块</a:t>
            </a:r>
            <a:r>
              <a:rPr sz="4400" spc="-25" dirty="0">
                <a:latin typeface="Arial"/>
                <a:cs typeface="Arial"/>
              </a:rPr>
              <a:t>1</a:t>
            </a:r>
            <a:r>
              <a:rPr sz="4400" spc="-10" dirty="0">
                <a:latin typeface="Arial"/>
                <a:cs typeface="Arial"/>
              </a:rPr>
              <a:t>:</a:t>
            </a:r>
            <a:r>
              <a:rPr sz="4400" spc="70" dirty="0">
                <a:latin typeface="Arial"/>
                <a:cs typeface="Arial"/>
              </a:rPr>
              <a:t> </a:t>
            </a: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220" dirty="0">
                <a:latin typeface="Arial"/>
                <a:cs typeface="Arial"/>
              </a:rPr>
              <a:t>tle</a:t>
            </a:r>
            <a:r>
              <a:rPr sz="4400" dirty="0">
                <a:latin typeface="Arial Unicode MS"/>
                <a:cs typeface="Arial Unicode MS"/>
              </a:rPr>
              <a:t>库的使用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583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8452" y="671789"/>
            <a:ext cx="7195948" cy="4239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t.py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29665" algn="l"/>
                <a:tab pos="1410335" algn="l"/>
              </a:tabLst>
            </a:pPr>
            <a:r>
              <a:rPr lang="en-US" sz="2000" b="1" spc="-2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2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i="1" spc="-105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b="1" i="1" spc="-110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645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405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640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	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-240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-114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b="1" spc="175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2000" b="1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000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000" b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000" b="1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)/1.8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}C</a:t>
            </a:r>
            <a:r>
              <a:rPr sz="2000" b="1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1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1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Format(C</a:t>
            </a:r>
            <a:r>
              <a:rPr sz="2000" b="1" spc="3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 err="1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1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000" b="1" spc="1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i="1" spc="-114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b="1" i="1" spc="-105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b="1" i="1" spc="-100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b="1" spc="55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459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	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2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1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000" b="1" spc="-2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2000" b="1" spc="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sz="2000" b="1" spc="-180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sz="2000" b="1" spc="-200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575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b="1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2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sz="2000" b="1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sz="2000" b="1" spc="105" dirty="0" err="1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70" dirty="0" err="1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15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spc="15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sz="20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2745" indent="19939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2745">
              <a:lnSpc>
                <a:spcPct val="100000"/>
              </a:lnSpc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编写上述代码，并保存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sz="20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t.p</a:t>
            </a:r>
            <a:r>
              <a:rPr sz="20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5313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  <p:extLst>
      <p:ext uri="{BB962C8B-B14F-4D97-AF65-F5344CB8AC3E}">
        <p14:creationId xmlns:p14="http://schemas.microsoft.com/office/powerpoint/2010/main" val="10545092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6934" y="1573325"/>
            <a:ext cx="2529840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库基本介绍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绘图窗体布局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空间坐标体系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007EDE"/>
              </a:buClr>
              <a:buFont typeface="Arial"/>
              <a:buChar char="-"/>
            </a:pPr>
            <a:endParaRPr sz="1650">
              <a:latin typeface="Times New Roman"/>
              <a:cs typeface="Times New Roman"/>
            </a:endParaRPr>
          </a:p>
          <a:p>
            <a:pPr marL="276225" indent="-263525">
              <a:lnSpc>
                <a:spcPct val="100000"/>
              </a:lnSpc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80" dirty="0">
                <a:latin typeface="Arial"/>
                <a:cs typeface="Arial"/>
              </a:rPr>
              <a:t>t</a:t>
            </a:r>
            <a:r>
              <a:rPr sz="2000" b="1" spc="145" dirty="0">
                <a:latin typeface="Arial"/>
                <a:cs typeface="Arial"/>
              </a:rPr>
              <a:t>u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05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角度坐标体系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色彩体系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8604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645" y="2303830"/>
            <a:ext cx="3886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库基本介绍</a:t>
            </a:r>
          </a:p>
        </p:txBody>
      </p:sp>
    </p:spTree>
    <p:extLst>
      <p:ext uri="{BB962C8B-B14F-4D97-AF65-F5344CB8AC3E}">
        <p14:creationId xmlns:p14="http://schemas.microsoft.com/office/powerpoint/2010/main" val="8746640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库概述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7650480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3745">
              <a:lnSpc>
                <a:spcPct val="100000"/>
              </a:lnSpc>
            </a:pP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库是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tu</a:t>
            </a:r>
            <a:r>
              <a:rPr sz="2400" b="1" spc="18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绘图体系的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实现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3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5" dirty="0">
                <a:latin typeface="Heiti SC"/>
                <a:cs typeface="Heiti SC"/>
              </a:rPr>
              <a:t>绘图体系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35" dirty="0">
                <a:latin typeface="Arial"/>
                <a:cs typeface="Arial"/>
              </a:rPr>
              <a:t>1969</a:t>
            </a:r>
            <a:r>
              <a:rPr sz="2400" b="1" dirty="0">
                <a:latin typeface="Heiti SC"/>
                <a:cs typeface="Heiti SC"/>
              </a:rPr>
              <a:t>年诞生，主要用于程序设计入门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语言的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标准库</a:t>
            </a:r>
            <a:r>
              <a:rPr sz="2400" b="1" dirty="0">
                <a:latin typeface="Heiti SC"/>
                <a:cs typeface="Heiti SC"/>
              </a:rPr>
              <a:t>之一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入门级的图形绘制函数库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2886649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标准库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22145" y="1620010"/>
            <a:ext cx="53022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on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计算生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态</a:t>
            </a:r>
            <a:r>
              <a:rPr sz="2400" b="1" spc="114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标准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库</a:t>
            </a:r>
            <a:r>
              <a:rPr sz="2400" b="1" spc="105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2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第三方库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2621533"/>
            <a:ext cx="7258684" cy="1794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标准库：随解释器直接安装到操作系统中的功能模块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第三方库：需要经过安装才能使用的功能模块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库</a:t>
            </a:r>
            <a:r>
              <a:rPr sz="2400" b="1" spc="5" dirty="0">
                <a:latin typeface="Arial"/>
                <a:cs typeface="Arial"/>
              </a:rPr>
              <a:t>Li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85" dirty="0">
                <a:latin typeface="Arial"/>
                <a:cs typeface="Arial"/>
              </a:rPr>
              <a:t>r</a:t>
            </a:r>
            <a:r>
              <a:rPr sz="2400" b="1" spc="45" dirty="0">
                <a:latin typeface="Arial"/>
                <a:cs typeface="Arial"/>
              </a:rPr>
              <a:t>y</a:t>
            </a:r>
            <a:r>
              <a:rPr sz="2400" b="1" dirty="0">
                <a:latin typeface="Heiti SC"/>
                <a:cs typeface="Heiti SC"/>
              </a:rPr>
              <a:t>、包</a:t>
            </a:r>
            <a:r>
              <a:rPr sz="2400" b="1" spc="-105" dirty="0">
                <a:latin typeface="Arial"/>
                <a:cs typeface="Arial"/>
              </a:rPr>
              <a:t>P</a:t>
            </a:r>
            <a:r>
              <a:rPr sz="2400" b="1" spc="45" dirty="0">
                <a:latin typeface="Arial"/>
                <a:cs typeface="Arial"/>
              </a:rPr>
              <a:t>ackag</a:t>
            </a:r>
            <a:r>
              <a:rPr sz="2400" b="1" spc="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、模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45" dirty="0">
                <a:latin typeface="Arial"/>
                <a:cs typeface="Arial"/>
              </a:rPr>
              <a:t>Modul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，统称</a:t>
            </a:r>
            <a:r>
              <a:rPr sz="2400" b="1" dirty="0">
                <a:solidFill>
                  <a:srgbClr val="D98430"/>
                </a:solidFill>
                <a:latin typeface="Heiti SC"/>
                <a:cs typeface="Heiti SC"/>
              </a:rPr>
              <a:t>模块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285304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的原（</a:t>
            </a:r>
            <a:r>
              <a:rPr spc="170" dirty="0">
                <a:latin typeface="Arial"/>
                <a:cs typeface="Arial"/>
              </a:rPr>
              <a:t>wa</a:t>
            </a:r>
            <a:r>
              <a:rPr spc="13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）理（</a:t>
            </a:r>
            <a:r>
              <a:rPr spc="75" dirty="0">
                <a:latin typeface="Arial"/>
                <a:cs typeface="Arial"/>
              </a:rPr>
              <a:t>f</a:t>
            </a:r>
            <a:r>
              <a:rPr spc="165" dirty="0">
                <a:latin typeface="Arial"/>
                <a:cs typeface="Arial"/>
              </a:rPr>
              <a:t>a</a:t>
            </a:r>
            <a:r>
              <a:rPr spc="-5" dirty="0">
                <a:latin typeface="Arial Unicode MS"/>
                <a:cs typeface="Arial Unicode MS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620010"/>
            <a:ext cx="6649084" cy="279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1505">
              <a:lnSpc>
                <a:spcPct val="100000"/>
              </a:lnSpc>
            </a:pP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海龟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是一种真实的存在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有一只海龟，其实在窗体正中心，在画布上游走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走过的轨迹形成了绘制的图形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海龟由程序控制，可以变换颜色、改变宽度等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1657677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的魅力</a:t>
            </a:r>
          </a:p>
        </p:txBody>
      </p:sp>
      <p:sp>
        <p:nvSpPr>
          <p:cNvPr id="6" name="object 6"/>
          <p:cNvSpPr/>
          <p:nvPr/>
        </p:nvSpPr>
        <p:spPr>
          <a:xfrm>
            <a:off x="4693920" y="1606296"/>
            <a:ext cx="1874520" cy="177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3448" y="1197863"/>
            <a:ext cx="1626107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59" y="1059180"/>
            <a:ext cx="3329940" cy="2665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192" y="3826764"/>
            <a:ext cx="4875276" cy="1155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5619" y="2851404"/>
            <a:ext cx="2101596" cy="1949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2759" y="713231"/>
            <a:ext cx="2173224" cy="1784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7295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绘图窗体布局</a:t>
            </a:r>
          </a:p>
        </p:txBody>
      </p:sp>
    </p:spTree>
    <p:extLst>
      <p:ext uri="{BB962C8B-B14F-4D97-AF65-F5344CB8AC3E}">
        <p14:creationId xmlns:p14="http://schemas.microsoft.com/office/powerpoint/2010/main" val="32606661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6420" y="1543811"/>
            <a:ext cx="5132832" cy="299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64001" y="2579740"/>
            <a:ext cx="30156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780" indent="-259715">
              <a:lnSpc>
                <a:spcPct val="100000"/>
              </a:lnSpc>
            </a:pPr>
            <a:r>
              <a:rPr sz="2400" b="1" spc="19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tle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的一个画布空间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最小单位是像素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6368475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1836420" y="1203958"/>
            <a:ext cx="5327904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210" y="17807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3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3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4029" y="1133094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0" y="179831"/>
                </a:moveTo>
                <a:lnTo>
                  <a:pt x="5251" y="136617"/>
                </a:lnTo>
                <a:lnTo>
                  <a:pt x="20165" y="97190"/>
                </a:lnTo>
                <a:lnTo>
                  <a:pt x="43487" y="62801"/>
                </a:lnTo>
                <a:lnTo>
                  <a:pt x="73956" y="34698"/>
                </a:lnTo>
                <a:lnTo>
                  <a:pt x="110317" y="14132"/>
                </a:lnTo>
                <a:lnTo>
                  <a:pt x="151311" y="2353"/>
                </a:lnTo>
                <a:lnTo>
                  <a:pt x="180594" y="0"/>
                </a:lnTo>
                <a:lnTo>
                  <a:pt x="195399" y="596"/>
                </a:lnTo>
                <a:lnTo>
                  <a:pt x="237658" y="9168"/>
                </a:lnTo>
                <a:lnTo>
                  <a:pt x="275703" y="26944"/>
                </a:lnTo>
                <a:lnTo>
                  <a:pt x="308276" y="52673"/>
                </a:lnTo>
                <a:lnTo>
                  <a:pt x="334120" y="85106"/>
                </a:lnTo>
                <a:lnTo>
                  <a:pt x="351976" y="122992"/>
                </a:lnTo>
                <a:lnTo>
                  <a:pt x="360589" y="165083"/>
                </a:lnTo>
                <a:lnTo>
                  <a:pt x="361188" y="179831"/>
                </a:lnTo>
                <a:lnTo>
                  <a:pt x="360589" y="194580"/>
                </a:lnTo>
                <a:lnTo>
                  <a:pt x="351976" y="236671"/>
                </a:lnTo>
                <a:lnTo>
                  <a:pt x="334120" y="274557"/>
                </a:lnTo>
                <a:lnTo>
                  <a:pt x="308276" y="306990"/>
                </a:lnTo>
                <a:lnTo>
                  <a:pt x="275703" y="332719"/>
                </a:lnTo>
                <a:lnTo>
                  <a:pt x="237658" y="350495"/>
                </a:lnTo>
                <a:lnTo>
                  <a:pt x="195399" y="359067"/>
                </a:lnTo>
                <a:lnTo>
                  <a:pt x="180594" y="359663"/>
                </a:lnTo>
                <a:lnTo>
                  <a:pt x="165788" y="359067"/>
                </a:lnTo>
                <a:lnTo>
                  <a:pt x="123529" y="350495"/>
                </a:lnTo>
                <a:lnTo>
                  <a:pt x="85484" y="332719"/>
                </a:lnTo>
                <a:lnTo>
                  <a:pt x="52911" y="306990"/>
                </a:lnTo>
                <a:lnTo>
                  <a:pt x="27067" y="274557"/>
                </a:lnTo>
                <a:lnTo>
                  <a:pt x="9211" y="236671"/>
                </a:lnTo>
                <a:lnTo>
                  <a:pt x="598" y="194580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9520" y="2211323"/>
            <a:ext cx="2232660" cy="1440180"/>
          </a:xfrm>
          <a:custGeom>
            <a:avLst/>
            <a:gdLst/>
            <a:ahLst/>
            <a:cxnLst/>
            <a:rect l="l" t="t" r="r" b="b"/>
            <a:pathLst>
              <a:path w="2232660" h="1440179">
                <a:moveTo>
                  <a:pt x="0" y="1440180"/>
                </a:moveTo>
                <a:lnTo>
                  <a:pt x="2232660" y="1440180"/>
                </a:lnTo>
                <a:lnTo>
                  <a:pt x="2232660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6058" y="1169544"/>
            <a:ext cx="62039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6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8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6178" y="2283324"/>
            <a:ext cx="1683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1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5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b="1" spc="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11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spc="1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1225" y="4231511"/>
            <a:ext cx="1297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屏幕坐标系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0647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t.py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982" y="895350"/>
            <a:ext cx="7937817" cy="4044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9930">
              <a:lnSpc>
                <a:spcPct val="100000"/>
              </a:lnSpc>
              <a:tabLst>
                <a:tab pos="1826895" algn="l"/>
                <a:tab pos="2107565" algn="l"/>
              </a:tabLst>
            </a:pPr>
            <a:r>
              <a:rPr lang="en-US" altLang="zh-CN" sz="2000" b="1" spc="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lang="en-US" altLang="zh-CN" sz="2000" b="1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2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09930">
              <a:lnSpc>
                <a:spcPct val="100000"/>
              </a:lnSpc>
              <a:spcBef>
                <a:spcPts val="480"/>
              </a:spcBef>
              <a:tabLst>
                <a:tab pos="2806065" algn="l"/>
                <a:tab pos="406336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  <a:tabLst>
                <a:tab pos="1549400" algn="l"/>
                <a:tab pos="1828800" algn="l"/>
                <a:tab pos="4761230" algn="l"/>
                <a:tab pos="5041900" algn="l"/>
              </a:tabLst>
            </a:pPr>
            <a:r>
              <a:rPr sz="2000" b="1" spc="-54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45" dirty="0" err="1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-120" dirty="0" err="1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b="1" spc="70" dirty="0" err="1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2000" b="1" spc="70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spc="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80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125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09930">
              <a:lnSpc>
                <a:spcPct val="100000"/>
              </a:lnSpc>
              <a:spcBef>
                <a:spcPts val="480"/>
              </a:spcBef>
              <a:tabLst>
                <a:tab pos="3086100" algn="l"/>
                <a:tab pos="4342130" algn="l"/>
              </a:tabLst>
            </a:pPr>
            <a:r>
              <a:rPr sz="2000" b="1" i="1" spc="-105" dirty="0" err="1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C'</a:t>
            </a:r>
            <a:r>
              <a:rPr sz="2000" b="1" spc="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  <a:tabLst>
                <a:tab pos="1549400" algn="l"/>
                <a:tab pos="1828800" algn="l"/>
                <a:tab pos="5180330" algn="l"/>
                <a:tab pos="5459095" algn="l"/>
              </a:tabLst>
            </a:pPr>
            <a:r>
              <a:rPr sz="2000" b="1" spc="-29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295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180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000" b="1" spc="-265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2000" b="1" spc="-95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sz="2000" b="1" spc="-95" dirty="0" err="1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sz="2000" b="1" spc="-114" dirty="0" err="1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130" dirty="0" err="1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b="1" spc="130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spc="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155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265" dirty="0" smtClean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93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0993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12566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缩进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：一行代码开始前的空白区域，表达程序的格式框架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7311" y="1694052"/>
            <a:ext cx="360680" cy="422909"/>
          </a:xfrm>
          <a:custGeom>
            <a:avLst/>
            <a:gdLst/>
            <a:ahLst/>
            <a:cxnLst/>
            <a:rect l="l" t="t" r="r" b="b"/>
            <a:pathLst>
              <a:path w="360680" h="422910">
                <a:moveTo>
                  <a:pt x="285382" y="370619"/>
                </a:moveTo>
                <a:lnTo>
                  <a:pt x="200025" y="398399"/>
                </a:lnTo>
                <a:lnTo>
                  <a:pt x="196342" y="405511"/>
                </a:lnTo>
                <a:lnTo>
                  <a:pt x="198500" y="412242"/>
                </a:lnTo>
                <a:lnTo>
                  <a:pt x="200660" y="418846"/>
                </a:lnTo>
                <a:lnTo>
                  <a:pt x="207899" y="422529"/>
                </a:lnTo>
                <a:lnTo>
                  <a:pt x="337626" y="380365"/>
                </a:lnTo>
                <a:lnTo>
                  <a:pt x="332486" y="380365"/>
                </a:lnTo>
                <a:lnTo>
                  <a:pt x="286765" y="370967"/>
                </a:lnTo>
                <a:lnTo>
                  <a:pt x="285382" y="370619"/>
                </a:lnTo>
                <a:close/>
              </a:path>
              <a:path w="360680" h="422910">
                <a:moveTo>
                  <a:pt x="309277" y="362834"/>
                </a:moveTo>
                <a:lnTo>
                  <a:pt x="285382" y="370619"/>
                </a:lnTo>
                <a:lnTo>
                  <a:pt x="286765" y="370967"/>
                </a:lnTo>
                <a:lnTo>
                  <a:pt x="332486" y="380365"/>
                </a:lnTo>
                <a:lnTo>
                  <a:pt x="333039" y="377571"/>
                </a:lnTo>
                <a:lnTo>
                  <a:pt x="326770" y="377571"/>
                </a:lnTo>
                <a:lnTo>
                  <a:pt x="309277" y="362834"/>
                </a:lnTo>
                <a:close/>
              </a:path>
              <a:path w="360680" h="422910">
                <a:moveTo>
                  <a:pt x="237744" y="269367"/>
                </a:moveTo>
                <a:lnTo>
                  <a:pt x="229743" y="270129"/>
                </a:lnTo>
                <a:lnTo>
                  <a:pt x="225298" y="275463"/>
                </a:lnTo>
                <a:lnTo>
                  <a:pt x="220725" y="280797"/>
                </a:lnTo>
                <a:lnTo>
                  <a:pt x="288168" y="345050"/>
                </a:lnTo>
                <a:lnTo>
                  <a:pt x="327660" y="353441"/>
                </a:lnTo>
                <a:lnTo>
                  <a:pt x="337438" y="355346"/>
                </a:lnTo>
                <a:lnTo>
                  <a:pt x="332486" y="380365"/>
                </a:lnTo>
                <a:lnTo>
                  <a:pt x="337626" y="380365"/>
                </a:lnTo>
                <a:lnTo>
                  <a:pt x="360680" y="372872"/>
                </a:lnTo>
                <a:lnTo>
                  <a:pt x="243077" y="273939"/>
                </a:lnTo>
                <a:lnTo>
                  <a:pt x="237744" y="269367"/>
                </a:lnTo>
                <a:close/>
              </a:path>
              <a:path w="360680" h="422910">
                <a:moveTo>
                  <a:pt x="331088" y="355727"/>
                </a:moveTo>
                <a:lnTo>
                  <a:pt x="309277" y="362834"/>
                </a:lnTo>
                <a:lnTo>
                  <a:pt x="326770" y="377571"/>
                </a:lnTo>
                <a:lnTo>
                  <a:pt x="331088" y="355727"/>
                </a:lnTo>
                <a:close/>
              </a:path>
              <a:path w="360680" h="422910">
                <a:moveTo>
                  <a:pt x="337363" y="355727"/>
                </a:moveTo>
                <a:lnTo>
                  <a:pt x="331088" y="355727"/>
                </a:lnTo>
                <a:lnTo>
                  <a:pt x="326770" y="377571"/>
                </a:lnTo>
                <a:lnTo>
                  <a:pt x="333039" y="377571"/>
                </a:lnTo>
                <a:lnTo>
                  <a:pt x="337363" y="355727"/>
                </a:lnTo>
                <a:close/>
              </a:path>
              <a:path w="360680" h="422910">
                <a:moveTo>
                  <a:pt x="24892" y="0"/>
                </a:moveTo>
                <a:lnTo>
                  <a:pt x="0" y="5080"/>
                </a:lnTo>
                <a:lnTo>
                  <a:pt x="7874" y="44323"/>
                </a:lnTo>
                <a:lnTo>
                  <a:pt x="16128" y="83438"/>
                </a:lnTo>
                <a:lnTo>
                  <a:pt x="25400" y="121666"/>
                </a:lnTo>
                <a:lnTo>
                  <a:pt x="36068" y="158496"/>
                </a:lnTo>
                <a:lnTo>
                  <a:pt x="55625" y="210439"/>
                </a:lnTo>
                <a:lnTo>
                  <a:pt x="81280" y="256413"/>
                </a:lnTo>
                <a:lnTo>
                  <a:pt x="114554" y="294894"/>
                </a:lnTo>
                <a:lnTo>
                  <a:pt x="155448" y="324358"/>
                </a:lnTo>
                <a:lnTo>
                  <a:pt x="201802" y="346202"/>
                </a:lnTo>
                <a:lnTo>
                  <a:pt x="251840" y="362204"/>
                </a:lnTo>
                <a:lnTo>
                  <a:pt x="285382" y="370619"/>
                </a:lnTo>
                <a:lnTo>
                  <a:pt x="309277" y="362834"/>
                </a:lnTo>
                <a:lnTo>
                  <a:pt x="288168" y="345050"/>
                </a:lnTo>
                <a:lnTo>
                  <a:pt x="259206" y="337947"/>
                </a:lnTo>
                <a:lnTo>
                  <a:pt x="226694" y="328168"/>
                </a:lnTo>
                <a:lnTo>
                  <a:pt x="182371" y="310134"/>
                </a:lnTo>
                <a:lnTo>
                  <a:pt x="143637" y="286131"/>
                </a:lnTo>
                <a:lnTo>
                  <a:pt x="111760" y="255143"/>
                </a:lnTo>
                <a:lnTo>
                  <a:pt x="86360" y="215392"/>
                </a:lnTo>
                <a:lnTo>
                  <a:pt x="66167" y="168275"/>
                </a:lnTo>
                <a:lnTo>
                  <a:pt x="50037" y="115697"/>
                </a:lnTo>
                <a:lnTo>
                  <a:pt x="41020" y="78232"/>
                </a:lnTo>
                <a:lnTo>
                  <a:pt x="32765" y="39370"/>
                </a:lnTo>
                <a:lnTo>
                  <a:pt x="24892" y="0"/>
                </a:lnTo>
                <a:close/>
              </a:path>
              <a:path w="360680" h="422910">
                <a:moveTo>
                  <a:pt x="288168" y="345050"/>
                </a:moveTo>
                <a:lnTo>
                  <a:pt x="309277" y="362834"/>
                </a:lnTo>
                <a:lnTo>
                  <a:pt x="331088" y="355727"/>
                </a:lnTo>
                <a:lnTo>
                  <a:pt x="337363" y="355727"/>
                </a:lnTo>
                <a:lnTo>
                  <a:pt x="337438" y="355346"/>
                </a:lnTo>
                <a:lnTo>
                  <a:pt x="327660" y="353441"/>
                </a:lnTo>
                <a:lnTo>
                  <a:pt x="292862" y="346202"/>
                </a:lnTo>
                <a:lnTo>
                  <a:pt x="288168" y="34505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7311" y="2744216"/>
            <a:ext cx="360680" cy="422909"/>
          </a:xfrm>
          <a:custGeom>
            <a:avLst/>
            <a:gdLst/>
            <a:ahLst/>
            <a:cxnLst/>
            <a:rect l="l" t="t" r="r" b="b"/>
            <a:pathLst>
              <a:path w="360680" h="422910">
                <a:moveTo>
                  <a:pt x="285706" y="370577"/>
                </a:moveTo>
                <a:lnTo>
                  <a:pt x="200151" y="398652"/>
                </a:lnTo>
                <a:lnTo>
                  <a:pt x="196469" y="405891"/>
                </a:lnTo>
                <a:lnTo>
                  <a:pt x="198627" y="412495"/>
                </a:lnTo>
                <a:lnTo>
                  <a:pt x="200787" y="419226"/>
                </a:lnTo>
                <a:lnTo>
                  <a:pt x="208025" y="422782"/>
                </a:lnTo>
                <a:lnTo>
                  <a:pt x="337820" y="380238"/>
                </a:lnTo>
                <a:lnTo>
                  <a:pt x="332613" y="380238"/>
                </a:lnTo>
                <a:lnTo>
                  <a:pt x="322452" y="378332"/>
                </a:lnTo>
                <a:lnTo>
                  <a:pt x="286765" y="370839"/>
                </a:lnTo>
                <a:lnTo>
                  <a:pt x="285706" y="370577"/>
                </a:lnTo>
                <a:close/>
              </a:path>
              <a:path w="360680" h="422910">
                <a:moveTo>
                  <a:pt x="309215" y="362863"/>
                </a:moveTo>
                <a:lnTo>
                  <a:pt x="285706" y="370577"/>
                </a:lnTo>
                <a:lnTo>
                  <a:pt x="286765" y="370839"/>
                </a:lnTo>
                <a:lnTo>
                  <a:pt x="322452" y="378332"/>
                </a:lnTo>
                <a:lnTo>
                  <a:pt x="332613" y="380238"/>
                </a:lnTo>
                <a:lnTo>
                  <a:pt x="333116" y="377570"/>
                </a:lnTo>
                <a:lnTo>
                  <a:pt x="326770" y="377570"/>
                </a:lnTo>
                <a:lnTo>
                  <a:pt x="309215" y="362863"/>
                </a:lnTo>
                <a:close/>
              </a:path>
              <a:path w="360680" h="422910">
                <a:moveTo>
                  <a:pt x="237489" y="269620"/>
                </a:moveTo>
                <a:lnTo>
                  <a:pt x="229488" y="270256"/>
                </a:lnTo>
                <a:lnTo>
                  <a:pt x="225044" y="275716"/>
                </a:lnTo>
                <a:lnTo>
                  <a:pt x="220471" y="281050"/>
                </a:lnTo>
                <a:lnTo>
                  <a:pt x="287658" y="344803"/>
                </a:lnTo>
                <a:lnTo>
                  <a:pt x="327660" y="353440"/>
                </a:lnTo>
                <a:lnTo>
                  <a:pt x="337312" y="355345"/>
                </a:lnTo>
                <a:lnTo>
                  <a:pt x="332613" y="380238"/>
                </a:lnTo>
                <a:lnTo>
                  <a:pt x="337820" y="380238"/>
                </a:lnTo>
                <a:lnTo>
                  <a:pt x="360680" y="372744"/>
                </a:lnTo>
                <a:lnTo>
                  <a:pt x="237489" y="269620"/>
                </a:lnTo>
                <a:close/>
              </a:path>
              <a:path w="360680" h="422910">
                <a:moveTo>
                  <a:pt x="330962" y="355726"/>
                </a:moveTo>
                <a:lnTo>
                  <a:pt x="309215" y="362863"/>
                </a:lnTo>
                <a:lnTo>
                  <a:pt x="326770" y="377570"/>
                </a:lnTo>
                <a:lnTo>
                  <a:pt x="330962" y="355726"/>
                </a:lnTo>
                <a:close/>
              </a:path>
              <a:path w="360680" h="422910">
                <a:moveTo>
                  <a:pt x="337240" y="355726"/>
                </a:moveTo>
                <a:lnTo>
                  <a:pt x="330962" y="355726"/>
                </a:lnTo>
                <a:lnTo>
                  <a:pt x="326770" y="377570"/>
                </a:lnTo>
                <a:lnTo>
                  <a:pt x="333116" y="377570"/>
                </a:lnTo>
                <a:lnTo>
                  <a:pt x="337240" y="355726"/>
                </a:lnTo>
                <a:close/>
              </a:path>
              <a:path w="360680" h="422910">
                <a:moveTo>
                  <a:pt x="24892" y="0"/>
                </a:moveTo>
                <a:lnTo>
                  <a:pt x="0" y="4952"/>
                </a:lnTo>
                <a:lnTo>
                  <a:pt x="7874" y="44322"/>
                </a:lnTo>
                <a:lnTo>
                  <a:pt x="16128" y="83438"/>
                </a:lnTo>
                <a:lnTo>
                  <a:pt x="25400" y="121538"/>
                </a:lnTo>
                <a:lnTo>
                  <a:pt x="36068" y="158369"/>
                </a:lnTo>
                <a:lnTo>
                  <a:pt x="55625" y="210438"/>
                </a:lnTo>
                <a:lnTo>
                  <a:pt x="81280" y="256412"/>
                </a:lnTo>
                <a:lnTo>
                  <a:pt x="114554" y="294894"/>
                </a:lnTo>
                <a:lnTo>
                  <a:pt x="155448" y="324357"/>
                </a:lnTo>
                <a:lnTo>
                  <a:pt x="201802" y="346075"/>
                </a:lnTo>
                <a:lnTo>
                  <a:pt x="251840" y="362203"/>
                </a:lnTo>
                <a:lnTo>
                  <a:pt x="285706" y="370577"/>
                </a:lnTo>
                <a:lnTo>
                  <a:pt x="309215" y="362863"/>
                </a:lnTo>
                <a:lnTo>
                  <a:pt x="287658" y="344803"/>
                </a:lnTo>
                <a:lnTo>
                  <a:pt x="259080" y="337819"/>
                </a:lnTo>
                <a:lnTo>
                  <a:pt x="226694" y="328167"/>
                </a:lnTo>
                <a:lnTo>
                  <a:pt x="182244" y="309879"/>
                </a:lnTo>
                <a:lnTo>
                  <a:pt x="143637" y="286131"/>
                </a:lnTo>
                <a:lnTo>
                  <a:pt x="111760" y="255142"/>
                </a:lnTo>
                <a:lnTo>
                  <a:pt x="86360" y="215391"/>
                </a:lnTo>
                <a:lnTo>
                  <a:pt x="66167" y="168275"/>
                </a:lnTo>
                <a:lnTo>
                  <a:pt x="50037" y="115569"/>
                </a:lnTo>
                <a:lnTo>
                  <a:pt x="41020" y="78104"/>
                </a:lnTo>
                <a:lnTo>
                  <a:pt x="32765" y="39369"/>
                </a:lnTo>
                <a:lnTo>
                  <a:pt x="24892" y="0"/>
                </a:lnTo>
                <a:close/>
              </a:path>
              <a:path w="360680" h="422910">
                <a:moveTo>
                  <a:pt x="287658" y="344803"/>
                </a:moveTo>
                <a:lnTo>
                  <a:pt x="309215" y="362863"/>
                </a:lnTo>
                <a:lnTo>
                  <a:pt x="330962" y="355726"/>
                </a:lnTo>
                <a:lnTo>
                  <a:pt x="337240" y="355726"/>
                </a:lnTo>
                <a:lnTo>
                  <a:pt x="337312" y="355345"/>
                </a:lnTo>
                <a:lnTo>
                  <a:pt x="327660" y="353440"/>
                </a:lnTo>
                <a:lnTo>
                  <a:pt x="292862" y="346075"/>
                </a:lnTo>
                <a:lnTo>
                  <a:pt x="287658" y="344803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08074" y="3779392"/>
            <a:ext cx="322580" cy="267970"/>
          </a:xfrm>
          <a:custGeom>
            <a:avLst/>
            <a:gdLst/>
            <a:ahLst/>
            <a:cxnLst/>
            <a:rect l="l" t="t" r="r" b="b"/>
            <a:pathLst>
              <a:path w="322580" h="267970">
                <a:moveTo>
                  <a:pt x="245122" y="211867"/>
                </a:moveTo>
                <a:lnTo>
                  <a:pt x="159384" y="243395"/>
                </a:lnTo>
                <a:lnTo>
                  <a:pt x="155956" y="250837"/>
                </a:lnTo>
                <a:lnTo>
                  <a:pt x="160781" y="264274"/>
                </a:lnTo>
                <a:lnTo>
                  <a:pt x="168275" y="267715"/>
                </a:lnTo>
                <a:lnTo>
                  <a:pt x="298432" y="219887"/>
                </a:lnTo>
                <a:lnTo>
                  <a:pt x="293750" y="219887"/>
                </a:lnTo>
                <a:lnTo>
                  <a:pt x="250698" y="212890"/>
                </a:lnTo>
                <a:lnTo>
                  <a:pt x="245122" y="211867"/>
                </a:lnTo>
                <a:close/>
              </a:path>
              <a:path w="322580" h="267970">
                <a:moveTo>
                  <a:pt x="269361" y="202954"/>
                </a:moveTo>
                <a:lnTo>
                  <a:pt x="245122" y="211867"/>
                </a:lnTo>
                <a:lnTo>
                  <a:pt x="250698" y="212890"/>
                </a:lnTo>
                <a:lnTo>
                  <a:pt x="293750" y="219887"/>
                </a:lnTo>
                <a:lnTo>
                  <a:pt x="294149" y="217296"/>
                </a:lnTo>
                <a:lnTo>
                  <a:pt x="287781" y="217296"/>
                </a:lnTo>
                <a:lnTo>
                  <a:pt x="269361" y="202954"/>
                </a:lnTo>
                <a:close/>
              </a:path>
              <a:path w="322580" h="267970">
                <a:moveTo>
                  <a:pt x="192786" y="110489"/>
                </a:moveTo>
                <a:lnTo>
                  <a:pt x="184657" y="111493"/>
                </a:lnTo>
                <a:lnTo>
                  <a:pt x="180339" y="117132"/>
                </a:lnTo>
                <a:lnTo>
                  <a:pt x="175894" y="122783"/>
                </a:lnTo>
                <a:lnTo>
                  <a:pt x="212118" y="158381"/>
                </a:lnTo>
                <a:lnTo>
                  <a:pt x="247562" y="185980"/>
                </a:lnTo>
                <a:lnTo>
                  <a:pt x="297688" y="194284"/>
                </a:lnTo>
                <a:lnTo>
                  <a:pt x="293750" y="219887"/>
                </a:lnTo>
                <a:lnTo>
                  <a:pt x="298432" y="219887"/>
                </a:lnTo>
                <a:lnTo>
                  <a:pt x="322071" y="211200"/>
                </a:lnTo>
                <a:lnTo>
                  <a:pt x="198500" y="114884"/>
                </a:lnTo>
                <a:lnTo>
                  <a:pt x="192786" y="110489"/>
                </a:lnTo>
                <a:close/>
              </a:path>
              <a:path w="322580" h="267970">
                <a:moveTo>
                  <a:pt x="291211" y="194919"/>
                </a:moveTo>
                <a:lnTo>
                  <a:pt x="269361" y="202954"/>
                </a:lnTo>
                <a:lnTo>
                  <a:pt x="287781" y="217296"/>
                </a:lnTo>
                <a:lnTo>
                  <a:pt x="291211" y="194919"/>
                </a:lnTo>
                <a:close/>
              </a:path>
              <a:path w="322580" h="267970">
                <a:moveTo>
                  <a:pt x="297590" y="194919"/>
                </a:moveTo>
                <a:lnTo>
                  <a:pt x="291211" y="194919"/>
                </a:lnTo>
                <a:lnTo>
                  <a:pt x="287781" y="217296"/>
                </a:lnTo>
                <a:lnTo>
                  <a:pt x="294149" y="217296"/>
                </a:lnTo>
                <a:lnTo>
                  <a:pt x="297590" y="194919"/>
                </a:lnTo>
                <a:close/>
              </a:path>
              <a:path w="322580" h="267970">
                <a:moveTo>
                  <a:pt x="25400" y="0"/>
                </a:moveTo>
                <a:lnTo>
                  <a:pt x="0" y="4825"/>
                </a:lnTo>
                <a:lnTo>
                  <a:pt x="3937" y="25526"/>
                </a:lnTo>
                <a:lnTo>
                  <a:pt x="8381" y="46227"/>
                </a:lnTo>
                <a:lnTo>
                  <a:pt x="20955" y="87248"/>
                </a:lnTo>
                <a:lnTo>
                  <a:pt x="42544" y="125691"/>
                </a:lnTo>
                <a:lnTo>
                  <a:pt x="77190" y="158381"/>
                </a:lnTo>
                <a:lnTo>
                  <a:pt x="112394" y="177177"/>
                </a:lnTo>
                <a:lnTo>
                  <a:pt x="154177" y="191782"/>
                </a:lnTo>
                <a:lnTo>
                  <a:pt x="217043" y="206717"/>
                </a:lnTo>
                <a:lnTo>
                  <a:pt x="245122" y="211867"/>
                </a:lnTo>
                <a:lnTo>
                  <a:pt x="269361" y="202954"/>
                </a:lnTo>
                <a:lnTo>
                  <a:pt x="247562" y="185980"/>
                </a:lnTo>
                <a:lnTo>
                  <a:pt x="222503" y="181394"/>
                </a:lnTo>
                <a:lnTo>
                  <a:pt x="190881" y="174612"/>
                </a:lnTo>
                <a:lnTo>
                  <a:pt x="148081" y="162877"/>
                </a:lnTo>
                <a:lnTo>
                  <a:pt x="111887" y="148488"/>
                </a:lnTo>
                <a:lnTo>
                  <a:pt x="76453" y="124815"/>
                </a:lnTo>
                <a:lnTo>
                  <a:pt x="49149" y="86867"/>
                </a:lnTo>
                <a:lnTo>
                  <a:pt x="33655" y="40893"/>
                </a:lnTo>
                <a:lnTo>
                  <a:pt x="29337" y="20700"/>
                </a:lnTo>
                <a:lnTo>
                  <a:pt x="25400" y="0"/>
                </a:lnTo>
                <a:close/>
              </a:path>
              <a:path w="322580" h="267970">
                <a:moveTo>
                  <a:pt x="247562" y="185980"/>
                </a:moveTo>
                <a:lnTo>
                  <a:pt x="269361" y="202954"/>
                </a:lnTo>
                <a:lnTo>
                  <a:pt x="291211" y="194919"/>
                </a:lnTo>
                <a:lnTo>
                  <a:pt x="297590" y="194919"/>
                </a:lnTo>
                <a:lnTo>
                  <a:pt x="297688" y="194284"/>
                </a:lnTo>
                <a:lnTo>
                  <a:pt x="255396" y="187413"/>
                </a:lnTo>
                <a:lnTo>
                  <a:pt x="247562" y="1859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6" name="object 6"/>
          <p:cNvSpPr/>
          <p:nvPr/>
        </p:nvSpPr>
        <p:spPr>
          <a:xfrm>
            <a:off x="789431" y="2371344"/>
            <a:ext cx="3566160" cy="2577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6117" y="275934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4" h="240664">
                <a:moveTo>
                  <a:pt x="0" y="120248"/>
                </a:moveTo>
                <a:lnTo>
                  <a:pt x="7627" y="77943"/>
                </a:lnTo>
                <a:lnTo>
                  <a:pt x="28667" y="42219"/>
                </a:lnTo>
                <a:lnTo>
                  <a:pt x="60351" y="15844"/>
                </a:lnTo>
                <a:lnTo>
                  <a:pt x="99914" y="1583"/>
                </a:lnTo>
                <a:lnTo>
                  <a:pt x="114375" y="0"/>
                </a:lnTo>
                <a:lnTo>
                  <a:pt x="129893" y="808"/>
                </a:lnTo>
                <a:lnTo>
                  <a:pt x="172075" y="12556"/>
                </a:lnTo>
                <a:lnTo>
                  <a:pt x="205996" y="36288"/>
                </a:lnTo>
                <a:lnTo>
                  <a:pt x="229471" y="69435"/>
                </a:lnTo>
                <a:lnTo>
                  <a:pt x="240312" y="109424"/>
                </a:lnTo>
                <a:lnTo>
                  <a:pt x="239603" y="125578"/>
                </a:lnTo>
                <a:lnTo>
                  <a:pt x="228468" y="169095"/>
                </a:lnTo>
                <a:lnTo>
                  <a:pt x="205711" y="203811"/>
                </a:lnTo>
                <a:lnTo>
                  <a:pt x="173764" y="227956"/>
                </a:lnTo>
                <a:lnTo>
                  <a:pt x="135059" y="239758"/>
                </a:lnTo>
                <a:lnTo>
                  <a:pt x="121076" y="240642"/>
                </a:lnTo>
                <a:lnTo>
                  <a:pt x="106314" y="239766"/>
                </a:lnTo>
                <a:lnTo>
                  <a:pt x="65691" y="227428"/>
                </a:lnTo>
                <a:lnTo>
                  <a:pt x="32662" y="202661"/>
                </a:lnTo>
                <a:lnTo>
                  <a:pt x="9924" y="168207"/>
                </a:lnTo>
                <a:lnTo>
                  <a:pt x="175" y="126810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426" y="2325009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5" h="240664">
                <a:moveTo>
                  <a:pt x="0" y="120248"/>
                </a:moveTo>
                <a:lnTo>
                  <a:pt x="7633" y="77943"/>
                </a:lnTo>
                <a:lnTo>
                  <a:pt x="28683" y="42219"/>
                </a:lnTo>
                <a:lnTo>
                  <a:pt x="60374" y="15844"/>
                </a:lnTo>
                <a:lnTo>
                  <a:pt x="99927" y="1583"/>
                </a:lnTo>
                <a:lnTo>
                  <a:pt x="114379" y="0"/>
                </a:lnTo>
                <a:lnTo>
                  <a:pt x="129887" y="808"/>
                </a:lnTo>
                <a:lnTo>
                  <a:pt x="172055" y="12556"/>
                </a:lnTo>
                <a:lnTo>
                  <a:pt x="205979" y="36289"/>
                </a:lnTo>
                <a:lnTo>
                  <a:pt x="229464" y="69437"/>
                </a:lnTo>
                <a:lnTo>
                  <a:pt x="240312" y="109427"/>
                </a:lnTo>
                <a:lnTo>
                  <a:pt x="239602" y="125581"/>
                </a:lnTo>
                <a:lnTo>
                  <a:pt x="228459" y="169097"/>
                </a:lnTo>
                <a:lnTo>
                  <a:pt x="205691" y="203813"/>
                </a:lnTo>
                <a:lnTo>
                  <a:pt x="173740" y="227957"/>
                </a:lnTo>
                <a:lnTo>
                  <a:pt x="135047" y="239758"/>
                </a:lnTo>
                <a:lnTo>
                  <a:pt x="121073" y="240642"/>
                </a:lnTo>
                <a:lnTo>
                  <a:pt x="106321" y="239766"/>
                </a:lnTo>
                <a:lnTo>
                  <a:pt x="65711" y="227428"/>
                </a:lnTo>
                <a:lnTo>
                  <a:pt x="32679" y="202660"/>
                </a:lnTo>
                <a:lnTo>
                  <a:pt x="9931" y="168205"/>
                </a:lnTo>
                <a:lnTo>
                  <a:pt x="175" y="126807"/>
                </a:lnTo>
                <a:lnTo>
                  <a:pt x="0" y="120248"/>
                </a:lnTo>
                <a:close/>
              </a:path>
            </a:pathLst>
          </a:custGeom>
          <a:ln w="502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3188207"/>
            <a:ext cx="1731645" cy="817244"/>
          </a:xfrm>
          <a:custGeom>
            <a:avLst/>
            <a:gdLst/>
            <a:ahLst/>
            <a:cxnLst/>
            <a:rect l="l" t="t" r="r" b="b"/>
            <a:pathLst>
              <a:path w="1731645" h="817245">
                <a:moveTo>
                  <a:pt x="0" y="816863"/>
                </a:moveTo>
                <a:lnTo>
                  <a:pt x="1731264" y="816863"/>
                </a:lnTo>
                <a:lnTo>
                  <a:pt x="1731264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0714" y="1638019"/>
            <a:ext cx="7867015" cy="289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77565" algn="l"/>
                <a:tab pos="4725035" algn="l"/>
                <a:tab pos="6072505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-45" dirty="0">
                <a:solidFill>
                  <a:srgbClr val="D98430"/>
                </a:solidFill>
                <a:latin typeface="FZLTZHB--B51-0"/>
                <a:cs typeface="FZLTZHB--B51-0"/>
              </a:rPr>
              <a:t>tup</a:t>
            </a:r>
            <a:r>
              <a:rPr sz="2400" b="1" spc="36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w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400" b="1" spc="9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55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ei</a:t>
            </a:r>
            <a:r>
              <a:rPr sz="2400" b="1" spc="7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85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170" dirty="0">
                <a:solidFill>
                  <a:srgbClr val="00AA03"/>
                </a:solidFill>
                <a:latin typeface="FZLTZHB--B51-0"/>
                <a:cs typeface="FZLTZHB--B51-0"/>
              </a:rPr>
              <a:t>s</a:t>
            </a:r>
            <a:r>
              <a:rPr sz="2400" b="1" spc="11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ar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17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5" dirty="0">
                <a:solidFill>
                  <a:srgbClr val="00AA03"/>
                </a:solidFill>
                <a:latin typeface="FZLTZHB--B51-0"/>
                <a:cs typeface="FZLTZHB--B51-0"/>
              </a:rPr>
              <a:t>st</a:t>
            </a:r>
            <a:r>
              <a:rPr sz="2400" b="1" spc="10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165" dirty="0">
                <a:solidFill>
                  <a:srgbClr val="00AA03"/>
                </a:solidFill>
                <a:latin typeface="FZLTZHB--B51-0"/>
                <a:cs typeface="FZLTZHB--B51-0"/>
              </a:rPr>
              <a:t>rt</a:t>
            </a:r>
            <a:r>
              <a:rPr sz="2400" b="1" spc="25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setup()</a:t>
            </a:r>
            <a:r>
              <a:rPr sz="2400" b="1" dirty="0">
                <a:latin typeface="Heiti SC"/>
                <a:cs typeface="Heiti SC"/>
              </a:rPr>
              <a:t>设置窗体大小及位置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个参数中后两个可选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795395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setup(</a:t>
            </a:r>
            <a:r>
              <a:rPr sz="2400" b="1" spc="5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不是必须的</a:t>
            </a:r>
            <a:endParaRPr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072330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1779387"/>
            <a:ext cx="5840761" cy="2426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4489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95" dirty="0">
                <a:latin typeface="Arial"/>
                <a:cs typeface="Arial"/>
              </a:rPr>
              <a:t>tle</a:t>
            </a:r>
            <a:r>
              <a:rPr spc="-5" dirty="0">
                <a:latin typeface="Arial Unicode MS"/>
                <a:cs typeface="Arial Unicode MS"/>
              </a:rPr>
              <a:t>的绘图窗体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289" y="1730080"/>
            <a:ext cx="35191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851" y="2310383"/>
            <a:ext cx="3489960" cy="2510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4996" y="1754845"/>
            <a:ext cx="29610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u</a:t>
            </a:r>
            <a:r>
              <a:rPr sz="2000" b="1" spc="-235" dirty="0">
                <a:solidFill>
                  <a:srgbClr val="D98430"/>
                </a:solidFill>
                <a:latin typeface="FZLTZHB--B51-0"/>
                <a:cs typeface="FZLTZHB--B51-0"/>
              </a:rPr>
              <a:t>p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50" dirty="0">
                <a:solidFill>
                  <a:srgbClr val="00AA03"/>
                </a:solidFill>
                <a:latin typeface="FZLTZHB--B51-0"/>
                <a:cs typeface="FZLTZHB--B51-0"/>
              </a:rPr>
              <a:t>8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7279" y="2305811"/>
            <a:ext cx="3494531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26334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</p:spTree>
    <p:extLst>
      <p:ext uri="{BB962C8B-B14F-4D97-AF65-F5344CB8AC3E}">
        <p14:creationId xmlns:p14="http://schemas.microsoft.com/office/powerpoint/2010/main" val="34379226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131314"/>
            <a:ext cx="78105" cy="892810"/>
          </a:xfrm>
          <a:custGeom>
            <a:avLst/>
            <a:gdLst/>
            <a:ahLst/>
            <a:cxnLst/>
            <a:rect l="l" t="t" r="r" b="b"/>
            <a:pathLst>
              <a:path w="78104" h="892810">
                <a:moveTo>
                  <a:pt x="51815" y="64769"/>
                </a:moveTo>
                <a:lnTo>
                  <a:pt x="25907" y="64769"/>
                </a:lnTo>
                <a:lnTo>
                  <a:pt x="25907" y="892683"/>
                </a:lnTo>
                <a:lnTo>
                  <a:pt x="51815" y="892683"/>
                </a:lnTo>
                <a:lnTo>
                  <a:pt x="51815" y="64769"/>
                </a:lnTo>
                <a:close/>
              </a:path>
              <a:path w="78104" h="892810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89281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0875" y="2079711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6159" y="3433945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341" y="246842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66715" y="2644142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5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5"/>
                </a:lnTo>
                <a:lnTo>
                  <a:pt x="3302" y="50667"/>
                </a:lnTo>
                <a:lnTo>
                  <a:pt x="11341" y="61599"/>
                </a:lnTo>
                <a:lnTo>
                  <a:pt x="23146" y="68934"/>
                </a:lnTo>
                <a:lnTo>
                  <a:pt x="37720" y="71608"/>
                </a:lnTo>
                <a:lnTo>
                  <a:pt x="51552" y="68483"/>
                </a:lnTo>
                <a:lnTo>
                  <a:pt x="62809" y="60666"/>
                </a:lnTo>
                <a:lnTo>
                  <a:pt x="70376" y="49163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6264" y="2636522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35361" y="0"/>
                </a:moveTo>
                <a:lnTo>
                  <a:pt x="21566" y="3000"/>
                </a:lnTo>
                <a:lnTo>
                  <a:pt x="10329" y="10864"/>
                </a:lnTo>
                <a:lnTo>
                  <a:pt x="2768" y="22439"/>
                </a:lnTo>
                <a:lnTo>
                  <a:pt x="0" y="36573"/>
                </a:lnTo>
                <a:lnTo>
                  <a:pt x="25" y="37970"/>
                </a:lnTo>
                <a:lnTo>
                  <a:pt x="3220" y="51712"/>
                </a:lnTo>
                <a:lnTo>
                  <a:pt x="11083" y="62887"/>
                </a:lnTo>
                <a:lnTo>
                  <a:pt x="22649" y="70393"/>
                </a:lnTo>
                <a:lnTo>
                  <a:pt x="36951" y="73131"/>
                </a:lnTo>
                <a:lnTo>
                  <a:pt x="50504" y="69930"/>
                </a:lnTo>
                <a:lnTo>
                  <a:pt x="61519" y="61939"/>
                </a:lnTo>
                <a:lnTo>
                  <a:pt x="68917" y="50196"/>
                </a:lnTo>
                <a:lnTo>
                  <a:pt x="71618" y="35740"/>
                </a:lnTo>
                <a:lnTo>
                  <a:pt x="68581" y="21798"/>
                </a:lnTo>
                <a:lnTo>
                  <a:pt x="60822" y="10440"/>
                </a:lnTo>
                <a:lnTo>
                  <a:pt x="49397" y="2797"/>
                </a:lnTo>
                <a:lnTo>
                  <a:pt x="35361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6715" y="3822194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4">
                <a:moveTo>
                  <a:pt x="36114" y="0"/>
                </a:moveTo>
                <a:lnTo>
                  <a:pt x="22042" y="2932"/>
                </a:lnTo>
                <a:lnTo>
                  <a:pt x="10564" y="10623"/>
                </a:lnTo>
                <a:lnTo>
                  <a:pt x="2833" y="21955"/>
                </a:lnTo>
                <a:lnTo>
                  <a:pt x="0" y="35811"/>
                </a:lnTo>
                <a:lnTo>
                  <a:pt x="27" y="37203"/>
                </a:lnTo>
                <a:lnTo>
                  <a:pt x="3302" y="50651"/>
                </a:lnTo>
                <a:lnTo>
                  <a:pt x="11341" y="61585"/>
                </a:lnTo>
                <a:lnTo>
                  <a:pt x="23146" y="68929"/>
                </a:lnTo>
                <a:lnTo>
                  <a:pt x="37720" y="71607"/>
                </a:lnTo>
                <a:lnTo>
                  <a:pt x="51552" y="68477"/>
                </a:lnTo>
                <a:lnTo>
                  <a:pt x="62809" y="60651"/>
                </a:lnTo>
                <a:lnTo>
                  <a:pt x="70376" y="49147"/>
                </a:lnTo>
                <a:lnTo>
                  <a:pt x="73142" y="34979"/>
                </a:lnTo>
                <a:lnTo>
                  <a:pt x="70030" y="21318"/>
                </a:lnTo>
                <a:lnTo>
                  <a:pt x="62096" y="10203"/>
                </a:lnTo>
                <a:lnTo>
                  <a:pt x="50428" y="2732"/>
                </a:lnTo>
                <a:lnTo>
                  <a:pt x="3611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6264" y="3818857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5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71059" y="3953359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65" dirty="0">
                <a:solidFill>
                  <a:srgbClr val="006FC0"/>
                </a:solidFill>
                <a:latin typeface="Arial"/>
                <a:cs typeface="Arial"/>
              </a:rPr>
              <a:t>100,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1763" y="3950920"/>
            <a:ext cx="10814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6885" y="2464360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绝对坐标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2132252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2196083" y="2211323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189" y="3596640"/>
            <a:ext cx="3799840" cy="78105"/>
          </a:xfrm>
          <a:custGeom>
            <a:avLst/>
            <a:gdLst/>
            <a:ahLst/>
            <a:cxnLst/>
            <a:rect l="l" t="t" r="r" b="b"/>
            <a:pathLst>
              <a:path w="3799840" h="78104">
                <a:moveTo>
                  <a:pt x="3721735" y="0"/>
                </a:moveTo>
                <a:lnTo>
                  <a:pt x="3721735" y="77724"/>
                </a:lnTo>
                <a:lnTo>
                  <a:pt x="3773551" y="51816"/>
                </a:lnTo>
                <a:lnTo>
                  <a:pt x="3734689" y="51816"/>
                </a:lnTo>
                <a:lnTo>
                  <a:pt x="3734689" y="25908"/>
                </a:lnTo>
                <a:lnTo>
                  <a:pt x="3773551" y="25908"/>
                </a:lnTo>
                <a:lnTo>
                  <a:pt x="3721735" y="0"/>
                </a:lnTo>
                <a:close/>
              </a:path>
              <a:path w="3799840" h="78104">
                <a:moveTo>
                  <a:pt x="372173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721735" y="51816"/>
                </a:lnTo>
                <a:lnTo>
                  <a:pt x="3721735" y="25908"/>
                </a:lnTo>
                <a:close/>
              </a:path>
              <a:path w="3799840" h="78104">
                <a:moveTo>
                  <a:pt x="3773551" y="25908"/>
                </a:moveTo>
                <a:lnTo>
                  <a:pt x="3734689" y="25908"/>
                </a:lnTo>
                <a:lnTo>
                  <a:pt x="3734689" y="51816"/>
                </a:lnTo>
                <a:lnTo>
                  <a:pt x="3773551" y="51816"/>
                </a:lnTo>
                <a:lnTo>
                  <a:pt x="3799459" y="38862"/>
                </a:lnTo>
                <a:lnTo>
                  <a:pt x="377355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2628" y="3447288"/>
            <a:ext cx="405384" cy="326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39411" y="2690622"/>
            <a:ext cx="78105" cy="774065"/>
          </a:xfrm>
          <a:custGeom>
            <a:avLst/>
            <a:gdLst/>
            <a:ahLst/>
            <a:cxnLst/>
            <a:rect l="l" t="t" r="r" b="b"/>
            <a:pathLst>
              <a:path w="78104" h="774064">
                <a:moveTo>
                  <a:pt x="51815" y="64769"/>
                </a:moveTo>
                <a:lnTo>
                  <a:pt x="25908" y="64769"/>
                </a:lnTo>
                <a:lnTo>
                  <a:pt x="25908" y="773683"/>
                </a:lnTo>
                <a:lnTo>
                  <a:pt x="51815" y="773683"/>
                </a:lnTo>
                <a:lnTo>
                  <a:pt x="51815" y="64769"/>
                </a:lnTo>
                <a:close/>
              </a:path>
              <a:path w="78104" h="77406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7406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25285" y="3783543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0238" y="3829524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7488" y="31360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6096" y="3129781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7488" y="415846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10" h="59054">
                <a:moveTo>
                  <a:pt x="24990" y="0"/>
                </a:moveTo>
                <a:lnTo>
                  <a:pt x="12113" y="6024"/>
                </a:lnTo>
                <a:lnTo>
                  <a:pt x="3280" y="16314"/>
                </a:lnTo>
                <a:lnTo>
                  <a:pt x="0" y="29484"/>
                </a:lnTo>
                <a:lnTo>
                  <a:pt x="120" y="32069"/>
                </a:lnTo>
                <a:lnTo>
                  <a:pt x="3705" y="42986"/>
                </a:lnTo>
                <a:lnTo>
                  <a:pt x="12168" y="51688"/>
                </a:lnTo>
                <a:lnTo>
                  <a:pt x="25362" y="57234"/>
                </a:lnTo>
                <a:lnTo>
                  <a:pt x="43142" y="58685"/>
                </a:lnTo>
                <a:lnTo>
                  <a:pt x="55490" y="52363"/>
                </a:lnTo>
                <a:lnTo>
                  <a:pt x="63913" y="41717"/>
                </a:lnTo>
                <a:lnTo>
                  <a:pt x="67006" y="27826"/>
                </a:lnTo>
                <a:lnTo>
                  <a:pt x="63721" y="16569"/>
                </a:lnTo>
                <a:lnTo>
                  <a:pt x="55459" y="7531"/>
                </a:lnTo>
                <a:lnTo>
                  <a:pt x="42467" y="1683"/>
                </a:lnTo>
                <a:lnTo>
                  <a:pt x="24990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6096" y="4150862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39" h="60325">
                <a:moveTo>
                  <a:pt x="24487" y="0"/>
                </a:moveTo>
                <a:lnTo>
                  <a:pt x="11892" y="6166"/>
                </a:lnTo>
                <a:lnTo>
                  <a:pt x="3225" y="16716"/>
                </a:lnTo>
                <a:lnTo>
                  <a:pt x="0" y="30231"/>
                </a:lnTo>
                <a:lnTo>
                  <a:pt x="79" y="32413"/>
                </a:lnTo>
                <a:lnTo>
                  <a:pt x="3460" y="43777"/>
                </a:lnTo>
                <a:lnTo>
                  <a:pt x="11688" y="52856"/>
                </a:lnTo>
                <a:lnTo>
                  <a:pt x="24575" y="58664"/>
                </a:lnTo>
                <a:lnTo>
                  <a:pt x="41938" y="60219"/>
                </a:lnTo>
                <a:lnTo>
                  <a:pt x="54096" y="53798"/>
                </a:lnTo>
                <a:lnTo>
                  <a:pt x="62425" y="42956"/>
                </a:lnTo>
                <a:lnTo>
                  <a:pt x="65500" y="28850"/>
                </a:lnTo>
                <a:lnTo>
                  <a:pt x="62369" y="17193"/>
                </a:lnTo>
                <a:lnTo>
                  <a:pt x="54308" y="7824"/>
                </a:lnTo>
                <a:lnTo>
                  <a:pt x="41590" y="1756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39820" y="1638019"/>
            <a:ext cx="288544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36190" algn="l"/>
              </a:tabLst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400" b="1" spc="-260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5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105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85" dirty="0">
                <a:solidFill>
                  <a:srgbClr val="00AA03"/>
                </a:solidFill>
                <a:latin typeface="FZLTZHB--B51-0"/>
                <a:cs typeface="FZLTZHB--B51-0"/>
              </a:rPr>
              <a:t>x</a:t>
            </a:r>
            <a:r>
              <a:rPr sz="2400" b="1" spc="54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400" b="1" dirty="0">
                <a:solidFill>
                  <a:srgbClr val="006FC0"/>
                </a:solidFill>
                <a:latin typeface="FZLTZHB--B51-0"/>
                <a:cs typeface="FZLTZHB--B51-0"/>
              </a:rPr>
              <a:t>	</a:t>
            </a:r>
            <a:r>
              <a:rPr sz="24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y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150">
              <a:latin typeface="Times New Roman"/>
              <a:cs typeface="Times New Roman"/>
            </a:endParaRPr>
          </a:p>
          <a:p>
            <a:pPr marL="147320" algn="ctr">
              <a:lnSpc>
                <a:spcPct val="100000"/>
              </a:lnSpc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2870" y="2991664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0269" y="4278885"/>
            <a:ext cx="10033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3029" y="4276202"/>
            <a:ext cx="108204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3326" y="2988108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28001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9772" y="1780372"/>
            <a:ext cx="3100070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 </a:t>
            </a:r>
            <a:r>
              <a:rPr sz="2000" b="1" spc="-20" dirty="0">
                <a:solidFill>
                  <a:srgbClr val="FF921A"/>
                </a:solidFill>
                <a:latin typeface="FZLTZHB--B51-0"/>
                <a:cs typeface="FZLTZHB--B51-0"/>
              </a:rPr>
              <a:t> 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endParaRPr sz="2000">
              <a:latin typeface="FZLTZHB--B51-0"/>
              <a:cs typeface="FZLTZHB--B51-0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20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 marR="5080" algn="just">
              <a:lnSpc>
                <a:spcPct val="15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2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5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7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1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40" dirty="0">
                <a:solidFill>
                  <a:srgbClr val="D98430"/>
                </a:solidFill>
                <a:latin typeface="FZLTZHB--B51-0"/>
                <a:cs typeface="FZLTZHB--B51-0"/>
              </a:rPr>
              <a:t>go</a:t>
            </a:r>
            <a:r>
              <a:rPr sz="2000" b="1" spc="-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29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450" dirty="0">
                <a:solidFill>
                  <a:srgbClr val="006FC0"/>
                </a:solidFill>
                <a:latin typeface="FZLTZHB--B51-0"/>
                <a:cs typeface="FZLTZHB--B51-0"/>
              </a:rPr>
              <a:t>,</a:t>
            </a:r>
            <a:r>
              <a:rPr sz="2000" b="1" spc="-254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7" name="object 7"/>
          <p:cNvSpPr/>
          <p:nvPr/>
        </p:nvSpPr>
        <p:spPr>
          <a:xfrm>
            <a:off x="4067555" y="1830323"/>
            <a:ext cx="4753356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78" y="2792729"/>
            <a:ext cx="553085" cy="464184"/>
          </a:xfrm>
          <a:custGeom>
            <a:avLst/>
            <a:gdLst/>
            <a:ahLst/>
            <a:cxnLst/>
            <a:rect l="l" t="t" r="r" b="b"/>
            <a:pathLst>
              <a:path w="553084" h="464185">
                <a:moveTo>
                  <a:pt x="0" y="464057"/>
                </a:moveTo>
                <a:lnTo>
                  <a:pt x="55308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62853" y="3371968"/>
            <a:ext cx="620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9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800" b="1" spc="10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11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800" b="1" spc="10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5611" y="2609521"/>
            <a:ext cx="925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0483" y="273963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0483" y="3775957"/>
            <a:ext cx="66040" cy="60325"/>
          </a:xfrm>
          <a:custGeom>
            <a:avLst/>
            <a:gdLst/>
            <a:ahLst/>
            <a:cxnLst/>
            <a:rect l="l" t="t" r="r" b="b"/>
            <a:pathLst>
              <a:path w="66040" h="60325">
                <a:moveTo>
                  <a:pt x="24487" y="0"/>
                </a:moveTo>
                <a:lnTo>
                  <a:pt x="11892" y="6163"/>
                </a:lnTo>
                <a:lnTo>
                  <a:pt x="3225" y="16711"/>
                </a:lnTo>
                <a:lnTo>
                  <a:pt x="0" y="30232"/>
                </a:lnTo>
                <a:lnTo>
                  <a:pt x="79" y="32415"/>
                </a:lnTo>
                <a:lnTo>
                  <a:pt x="3460" y="43783"/>
                </a:lnTo>
                <a:lnTo>
                  <a:pt x="11688" y="52861"/>
                </a:lnTo>
                <a:lnTo>
                  <a:pt x="24575" y="58667"/>
                </a:lnTo>
                <a:lnTo>
                  <a:pt x="41938" y="60221"/>
                </a:lnTo>
                <a:lnTo>
                  <a:pt x="54097" y="53803"/>
                </a:lnTo>
                <a:lnTo>
                  <a:pt x="62425" y="42962"/>
                </a:lnTo>
                <a:lnTo>
                  <a:pt x="65500" y="28850"/>
                </a:lnTo>
                <a:lnTo>
                  <a:pt x="62369" y="17189"/>
                </a:lnTo>
                <a:lnTo>
                  <a:pt x="54309" y="7821"/>
                </a:lnTo>
                <a:lnTo>
                  <a:pt x="41591" y="1754"/>
                </a:lnTo>
                <a:lnTo>
                  <a:pt x="24487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7567" y="376999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2630" y="3896666"/>
            <a:ext cx="1003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5771" y="3894532"/>
            <a:ext cx="1080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45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5688" y="2605593"/>
            <a:ext cx="10039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50" dirty="0">
                <a:solidFill>
                  <a:srgbClr val="006FC0"/>
                </a:solidFill>
                <a:latin typeface="Arial"/>
                <a:cs typeface="Arial"/>
              </a:rPr>
              <a:t>0,</a:t>
            </a:r>
            <a:r>
              <a:rPr sz="14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87567" y="2748912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10" h="60325">
                <a:moveTo>
                  <a:pt x="24506" y="0"/>
                </a:moveTo>
                <a:lnTo>
                  <a:pt x="11864" y="6241"/>
                </a:lnTo>
                <a:lnTo>
                  <a:pt x="3209" y="16729"/>
                </a:lnTo>
                <a:lnTo>
                  <a:pt x="0" y="30101"/>
                </a:lnTo>
                <a:lnTo>
                  <a:pt x="270" y="34057"/>
                </a:lnTo>
                <a:lnTo>
                  <a:pt x="4247" y="44770"/>
                </a:lnTo>
                <a:lnTo>
                  <a:pt x="12931" y="53220"/>
                </a:lnTo>
                <a:lnTo>
                  <a:pt x="26263" y="58503"/>
                </a:lnTo>
                <a:lnTo>
                  <a:pt x="44188" y="59714"/>
                </a:lnTo>
                <a:lnTo>
                  <a:pt x="56018" y="53015"/>
                </a:lnTo>
                <a:lnTo>
                  <a:pt x="64039" y="41984"/>
                </a:lnTo>
                <a:lnTo>
                  <a:pt x="66944" y="27539"/>
                </a:lnTo>
                <a:lnTo>
                  <a:pt x="63398" y="16305"/>
                </a:lnTo>
                <a:lnTo>
                  <a:pt x="55014" y="7337"/>
                </a:lnTo>
                <a:lnTo>
                  <a:pt x="41985" y="1586"/>
                </a:lnTo>
                <a:lnTo>
                  <a:pt x="24506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54773" y="2801873"/>
            <a:ext cx="0" cy="974090"/>
          </a:xfrm>
          <a:custGeom>
            <a:avLst/>
            <a:gdLst/>
            <a:ahLst/>
            <a:cxnLst/>
            <a:rect l="l" t="t" r="r" b="b"/>
            <a:pathLst>
              <a:path h="974089">
                <a:moveTo>
                  <a:pt x="0" y="973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55385" y="3800094"/>
            <a:ext cx="1165860" cy="6350"/>
          </a:xfrm>
          <a:custGeom>
            <a:avLst/>
            <a:gdLst/>
            <a:ahLst/>
            <a:cxnLst/>
            <a:rect l="l" t="t" r="r" b="b"/>
            <a:pathLst>
              <a:path w="1165859" h="6350">
                <a:moveTo>
                  <a:pt x="1165733" y="6095"/>
                </a:move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1858" y="2811017"/>
            <a:ext cx="0" cy="959485"/>
          </a:xfrm>
          <a:custGeom>
            <a:avLst/>
            <a:gdLst/>
            <a:ahLst/>
            <a:cxnLst/>
            <a:rect l="l" t="t" r="r" b="b"/>
            <a:pathLst>
              <a:path h="959485">
                <a:moveTo>
                  <a:pt x="0" y="95897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7097" y="2786760"/>
            <a:ext cx="640080" cy="467995"/>
          </a:xfrm>
          <a:custGeom>
            <a:avLst/>
            <a:gdLst/>
            <a:ahLst/>
            <a:cxnLst/>
            <a:rect l="l" t="t" r="r" b="b"/>
            <a:pathLst>
              <a:path w="640079" h="467995">
                <a:moveTo>
                  <a:pt x="569280" y="432485"/>
                </a:moveTo>
                <a:lnTo>
                  <a:pt x="554101" y="453516"/>
                </a:lnTo>
                <a:lnTo>
                  <a:pt x="639826" y="467613"/>
                </a:lnTo>
                <a:lnTo>
                  <a:pt x="625433" y="440055"/>
                </a:lnTo>
                <a:lnTo>
                  <a:pt x="579754" y="440055"/>
                </a:lnTo>
                <a:lnTo>
                  <a:pt x="569280" y="432485"/>
                </a:lnTo>
                <a:close/>
              </a:path>
              <a:path w="640079" h="467995">
                <a:moveTo>
                  <a:pt x="584403" y="411533"/>
                </a:moveTo>
                <a:lnTo>
                  <a:pt x="569280" y="432485"/>
                </a:lnTo>
                <a:lnTo>
                  <a:pt x="579754" y="440055"/>
                </a:lnTo>
                <a:lnTo>
                  <a:pt x="594867" y="419100"/>
                </a:lnTo>
                <a:lnTo>
                  <a:pt x="584403" y="411533"/>
                </a:lnTo>
                <a:close/>
              </a:path>
              <a:path w="640079" h="467995">
                <a:moveTo>
                  <a:pt x="599566" y="390525"/>
                </a:moveTo>
                <a:lnTo>
                  <a:pt x="584403" y="411533"/>
                </a:lnTo>
                <a:lnTo>
                  <a:pt x="594867" y="419100"/>
                </a:lnTo>
                <a:lnTo>
                  <a:pt x="579754" y="440055"/>
                </a:lnTo>
                <a:lnTo>
                  <a:pt x="625433" y="440055"/>
                </a:lnTo>
                <a:lnTo>
                  <a:pt x="599566" y="390525"/>
                </a:lnTo>
                <a:close/>
              </a:path>
              <a:path w="640079" h="467995">
                <a:moveTo>
                  <a:pt x="15239" y="0"/>
                </a:moveTo>
                <a:lnTo>
                  <a:pt x="0" y="21081"/>
                </a:lnTo>
                <a:lnTo>
                  <a:pt x="569280" y="432485"/>
                </a:lnTo>
                <a:lnTo>
                  <a:pt x="584403" y="411533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8721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48480" y="2040949"/>
            <a:ext cx="10452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Heiti SC"/>
                <a:cs typeface="Heiti SC"/>
              </a:rPr>
              <a:t>左侧方向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2130" y="4187925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右侧方向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0690" y="286301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前进方向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0233" y="2854120"/>
            <a:ext cx="1043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后退方向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海龟坐标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5389800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空间坐标体系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0119" y="2852787"/>
            <a:ext cx="170243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29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6086" y="2860253"/>
            <a:ext cx="170180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4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-204" dirty="0">
                <a:solidFill>
                  <a:srgbClr val="D98430"/>
                </a:solidFill>
                <a:latin typeface="FZLTZHB--B51-0"/>
                <a:cs typeface="FZLTZHB--B51-0"/>
              </a:rPr>
              <a:t>bk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179" y="2049893"/>
            <a:ext cx="31000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80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22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0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,a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8367" y="2552700"/>
            <a:ext cx="643127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4892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</p:spTree>
    <p:extLst>
      <p:ext uri="{BB962C8B-B14F-4D97-AF65-F5344CB8AC3E}">
        <p14:creationId xmlns:p14="http://schemas.microsoft.com/office/powerpoint/2010/main" val="41282024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76044" y="1563624"/>
            <a:ext cx="5132832" cy="2991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1522" y="2347722"/>
            <a:ext cx="78105" cy="675640"/>
          </a:xfrm>
          <a:custGeom>
            <a:avLst/>
            <a:gdLst/>
            <a:ahLst/>
            <a:cxnLst/>
            <a:rect l="l" t="t" r="r" b="b"/>
            <a:pathLst>
              <a:path w="78104" h="675639">
                <a:moveTo>
                  <a:pt x="51815" y="64769"/>
                </a:moveTo>
                <a:lnTo>
                  <a:pt x="25907" y="64769"/>
                </a:lnTo>
                <a:lnTo>
                  <a:pt x="26415" y="675258"/>
                </a:lnTo>
                <a:lnTo>
                  <a:pt x="52324" y="675258"/>
                </a:lnTo>
                <a:lnTo>
                  <a:pt x="51815" y="64769"/>
                </a:lnTo>
                <a:close/>
              </a:path>
              <a:path w="78104" h="675639">
                <a:moveTo>
                  <a:pt x="38735" y="0"/>
                </a:moveTo>
                <a:lnTo>
                  <a:pt x="0" y="77723"/>
                </a:lnTo>
                <a:lnTo>
                  <a:pt x="25918" y="77723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5" y="0"/>
                </a:lnTo>
                <a:close/>
              </a:path>
              <a:path w="78104" h="675639">
                <a:moveTo>
                  <a:pt x="71225" y="64769"/>
                </a:moveTo>
                <a:lnTo>
                  <a:pt x="51815" y="64769"/>
                </a:lnTo>
                <a:lnTo>
                  <a:pt x="51826" y="77723"/>
                </a:lnTo>
                <a:lnTo>
                  <a:pt x="77724" y="77723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45478" y="3378794"/>
            <a:ext cx="1657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0192" y="2000810"/>
            <a:ext cx="107124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R="205104" algn="r">
              <a:lnSpc>
                <a:spcPct val="100000"/>
              </a:lnSpc>
              <a:spcBef>
                <a:spcPts val="50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2871" y="2933507"/>
            <a:ext cx="883919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595" y="2993439"/>
            <a:ext cx="1045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绝对角度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0192" y="4238651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89835" y="2913051"/>
            <a:ext cx="11811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19962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08" y="1064803"/>
            <a:ext cx="150050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#Te</a:t>
            </a:r>
            <a:r>
              <a:rPr sz="1400" b="1" spc="-380" dirty="0">
                <a:solidFill>
                  <a:srgbClr val="D9D9D9"/>
                </a:solidFill>
                <a:latin typeface="FZLTZHB--B51-0"/>
                <a:cs typeface="FZLTZHB--B51-0"/>
              </a:rPr>
              <a:t>m</a:t>
            </a:r>
            <a:r>
              <a:rPr sz="1400" b="1" spc="-245" dirty="0">
                <a:solidFill>
                  <a:srgbClr val="D9D9D9"/>
                </a:solidFill>
                <a:latin typeface="FZLTZHB--B51-0"/>
                <a:cs typeface="FZLTZHB--B51-0"/>
              </a:rPr>
              <a:t>pC</a:t>
            </a:r>
            <a:r>
              <a:rPr sz="14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4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nve</a:t>
            </a:r>
            <a:r>
              <a:rPr sz="14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400" b="1" spc="25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.py</a:t>
            </a:r>
            <a:endParaRPr sz="1400">
              <a:latin typeface="FZLTZHB--B51-0"/>
              <a:cs typeface="FZLTZHB--B51-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3872" y="1852802"/>
            <a:ext cx="250190" cy="321310"/>
          </a:xfrm>
          <a:custGeom>
            <a:avLst/>
            <a:gdLst/>
            <a:ahLst/>
            <a:cxnLst/>
            <a:rect l="l" t="t" r="r" b="b"/>
            <a:pathLst>
              <a:path w="250190" h="321310">
                <a:moveTo>
                  <a:pt x="176684" y="270101"/>
                </a:moveTo>
                <a:lnTo>
                  <a:pt x="88493" y="296672"/>
                </a:lnTo>
                <a:lnTo>
                  <a:pt x="84683" y="303657"/>
                </a:lnTo>
                <a:lnTo>
                  <a:pt x="88722" y="317119"/>
                </a:lnTo>
                <a:lnTo>
                  <a:pt x="95808" y="320929"/>
                </a:lnTo>
                <a:lnTo>
                  <a:pt x="227233" y="281432"/>
                </a:lnTo>
                <a:lnTo>
                  <a:pt x="221170" y="281432"/>
                </a:lnTo>
                <a:lnTo>
                  <a:pt x="198373" y="276098"/>
                </a:lnTo>
                <a:lnTo>
                  <a:pt x="176684" y="270101"/>
                </a:lnTo>
                <a:close/>
              </a:path>
              <a:path w="250190" h="321310">
                <a:moveTo>
                  <a:pt x="198514" y="263524"/>
                </a:moveTo>
                <a:lnTo>
                  <a:pt x="176684" y="270101"/>
                </a:lnTo>
                <a:lnTo>
                  <a:pt x="198373" y="276098"/>
                </a:lnTo>
                <a:lnTo>
                  <a:pt x="221170" y="281432"/>
                </a:lnTo>
                <a:lnTo>
                  <a:pt x="221831" y="278638"/>
                </a:lnTo>
                <a:lnTo>
                  <a:pt x="215684" y="278638"/>
                </a:lnTo>
                <a:lnTo>
                  <a:pt x="198514" y="263524"/>
                </a:lnTo>
                <a:close/>
              </a:path>
              <a:path w="250190" h="321310">
                <a:moveTo>
                  <a:pt x="129108" y="168529"/>
                </a:moveTo>
                <a:lnTo>
                  <a:pt x="121081" y="169037"/>
                </a:lnTo>
                <a:lnTo>
                  <a:pt x="116446" y="174244"/>
                </a:lnTo>
                <a:lnTo>
                  <a:pt x="111810" y="179578"/>
                </a:lnTo>
                <a:lnTo>
                  <a:pt x="112318" y="187579"/>
                </a:lnTo>
                <a:lnTo>
                  <a:pt x="175176" y="242980"/>
                </a:lnTo>
                <a:lnTo>
                  <a:pt x="226999" y="256794"/>
                </a:lnTo>
                <a:lnTo>
                  <a:pt x="221170" y="281432"/>
                </a:lnTo>
                <a:lnTo>
                  <a:pt x="227233" y="281432"/>
                </a:lnTo>
                <a:lnTo>
                  <a:pt x="249631" y="274701"/>
                </a:lnTo>
                <a:lnTo>
                  <a:pt x="134365" y="173101"/>
                </a:lnTo>
                <a:lnTo>
                  <a:pt x="129108" y="168529"/>
                </a:lnTo>
                <a:close/>
              </a:path>
              <a:path w="250190" h="321310">
                <a:moveTo>
                  <a:pt x="220433" y="256921"/>
                </a:moveTo>
                <a:lnTo>
                  <a:pt x="198514" y="263524"/>
                </a:lnTo>
                <a:lnTo>
                  <a:pt x="215684" y="278638"/>
                </a:lnTo>
                <a:lnTo>
                  <a:pt x="220433" y="256921"/>
                </a:lnTo>
                <a:close/>
              </a:path>
              <a:path w="250190" h="321310">
                <a:moveTo>
                  <a:pt x="226969" y="256921"/>
                </a:moveTo>
                <a:lnTo>
                  <a:pt x="220433" y="256921"/>
                </a:lnTo>
                <a:lnTo>
                  <a:pt x="215684" y="278638"/>
                </a:lnTo>
                <a:lnTo>
                  <a:pt x="221831" y="278638"/>
                </a:lnTo>
                <a:lnTo>
                  <a:pt x="226969" y="256921"/>
                </a:lnTo>
                <a:close/>
              </a:path>
              <a:path w="250190" h="321310">
                <a:moveTo>
                  <a:pt x="24942" y="0"/>
                </a:moveTo>
                <a:lnTo>
                  <a:pt x="0" y="4825"/>
                </a:lnTo>
                <a:lnTo>
                  <a:pt x="5524" y="33527"/>
                </a:lnTo>
                <a:lnTo>
                  <a:pt x="11366" y="62103"/>
                </a:lnTo>
                <a:lnTo>
                  <a:pt x="25273" y="117348"/>
                </a:lnTo>
                <a:lnTo>
                  <a:pt x="44221" y="167132"/>
                </a:lnTo>
                <a:lnTo>
                  <a:pt x="63639" y="200025"/>
                </a:lnTo>
                <a:lnTo>
                  <a:pt x="98158" y="234061"/>
                </a:lnTo>
                <a:lnTo>
                  <a:pt x="151155" y="261747"/>
                </a:lnTo>
                <a:lnTo>
                  <a:pt x="176684" y="270101"/>
                </a:lnTo>
                <a:lnTo>
                  <a:pt x="198514" y="263524"/>
                </a:lnTo>
                <a:lnTo>
                  <a:pt x="175176" y="242980"/>
                </a:lnTo>
                <a:lnTo>
                  <a:pt x="161061" y="238379"/>
                </a:lnTo>
                <a:lnTo>
                  <a:pt x="141020" y="229870"/>
                </a:lnTo>
                <a:lnTo>
                  <a:pt x="105676" y="207899"/>
                </a:lnTo>
                <a:lnTo>
                  <a:pt x="78447" y="176784"/>
                </a:lnTo>
                <a:lnTo>
                  <a:pt x="58026" y="134874"/>
                </a:lnTo>
                <a:lnTo>
                  <a:pt x="42557" y="84328"/>
                </a:lnTo>
                <a:lnTo>
                  <a:pt x="30467" y="28701"/>
                </a:lnTo>
                <a:lnTo>
                  <a:pt x="24942" y="0"/>
                </a:lnTo>
                <a:close/>
              </a:path>
              <a:path w="250190" h="321310">
                <a:moveTo>
                  <a:pt x="175176" y="242980"/>
                </a:moveTo>
                <a:lnTo>
                  <a:pt x="198514" y="263524"/>
                </a:lnTo>
                <a:lnTo>
                  <a:pt x="220433" y="256921"/>
                </a:lnTo>
                <a:lnTo>
                  <a:pt x="226969" y="256921"/>
                </a:lnTo>
                <a:lnTo>
                  <a:pt x="205092" y="251587"/>
                </a:lnTo>
                <a:lnTo>
                  <a:pt x="182486" y="245364"/>
                </a:lnTo>
                <a:lnTo>
                  <a:pt x="175176" y="2429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872" y="2620136"/>
            <a:ext cx="250190" cy="321310"/>
          </a:xfrm>
          <a:custGeom>
            <a:avLst/>
            <a:gdLst/>
            <a:ahLst/>
            <a:cxnLst/>
            <a:rect l="l" t="t" r="r" b="b"/>
            <a:pathLst>
              <a:path w="250190" h="321310">
                <a:moveTo>
                  <a:pt x="176684" y="270101"/>
                </a:moveTo>
                <a:lnTo>
                  <a:pt x="88493" y="296671"/>
                </a:lnTo>
                <a:lnTo>
                  <a:pt x="84683" y="303656"/>
                </a:lnTo>
                <a:lnTo>
                  <a:pt x="88722" y="317119"/>
                </a:lnTo>
                <a:lnTo>
                  <a:pt x="95808" y="320929"/>
                </a:lnTo>
                <a:lnTo>
                  <a:pt x="227233" y="281431"/>
                </a:lnTo>
                <a:lnTo>
                  <a:pt x="221170" y="281431"/>
                </a:lnTo>
                <a:lnTo>
                  <a:pt x="198373" y="276098"/>
                </a:lnTo>
                <a:lnTo>
                  <a:pt x="176684" y="270101"/>
                </a:lnTo>
                <a:close/>
              </a:path>
              <a:path w="250190" h="321310">
                <a:moveTo>
                  <a:pt x="198514" y="263524"/>
                </a:moveTo>
                <a:lnTo>
                  <a:pt x="176684" y="270101"/>
                </a:lnTo>
                <a:lnTo>
                  <a:pt x="198373" y="276098"/>
                </a:lnTo>
                <a:lnTo>
                  <a:pt x="221170" y="281431"/>
                </a:lnTo>
                <a:lnTo>
                  <a:pt x="221831" y="278638"/>
                </a:lnTo>
                <a:lnTo>
                  <a:pt x="215684" y="278638"/>
                </a:lnTo>
                <a:lnTo>
                  <a:pt x="198514" y="263524"/>
                </a:lnTo>
                <a:close/>
              </a:path>
              <a:path w="250190" h="321310">
                <a:moveTo>
                  <a:pt x="129095" y="168529"/>
                </a:moveTo>
                <a:lnTo>
                  <a:pt x="121081" y="169037"/>
                </a:lnTo>
                <a:lnTo>
                  <a:pt x="116446" y="174244"/>
                </a:lnTo>
                <a:lnTo>
                  <a:pt x="111798" y="179577"/>
                </a:lnTo>
                <a:lnTo>
                  <a:pt x="112306" y="187579"/>
                </a:lnTo>
                <a:lnTo>
                  <a:pt x="175171" y="242976"/>
                </a:lnTo>
                <a:lnTo>
                  <a:pt x="226999" y="256794"/>
                </a:lnTo>
                <a:lnTo>
                  <a:pt x="221170" y="281431"/>
                </a:lnTo>
                <a:lnTo>
                  <a:pt x="227233" y="281431"/>
                </a:lnTo>
                <a:lnTo>
                  <a:pt x="249631" y="274700"/>
                </a:lnTo>
                <a:lnTo>
                  <a:pt x="134365" y="173100"/>
                </a:lnTo>
                <a:lnTo>
                  <a:pt x="129095" y="168529"/>
                </a:lnTo>
                <a:close/>
              </a:path>
              <a:path w="250190" h="321310">
                <a:moveTo>
                  <a:pt x="220433" y="256920"/>
                </a:moveTo>
                <a:lnTo>
                  <a:pt x="198514" y="263524"/>
                </a:lnTo>
                <a:lnTo>
                  <a:pt x="215684" y="278638"/>
                </a:lnTo>
                <a:lnTo>
                  <a:pt x="220433" y="256920"/>
                </a:lnTo>
                <a:close/>
              </a:path>
              <a:path w="250190" h="321310">
                <a:moveTo>
                  <a:pt x="226969" y="256920"/>
                </a:moveTo>
                <a:lnTo>
                  <a:pt x="220433" y="256920"/>
                </a:lnTo>
                <a:lnTo>
                  <a:pt x="215684" y="278638"/>
                </a:lnTo>
                <a:lnTo>
                  <a:pt x="221831" y="278638"/>
                </a:lnTo>
                <a:lnTo>
                  <a:pt x="226969" y="256920"/>
                </a:lnTo>
                <a:close/>
              </a:path>
              <a:path w="250190" h="321310">
                <a:moveTo>
                  <a:pt x="24942" y="0"/>
                </a:moveTo>
                <a:lnTo>
                  <a:pt x="0" y="4825"/>
                </a:lnTo>
                <a:lnTo>
                  <a:pt x="5524" y="33527"/>
                </a:lnTo>
                <a:lnTo>
                  <a:pt x="11366" y="62102"/>
                </a:lnTo>
                <a:lnTo>
                  <a:pt x="25285" y="117348"/>
                </a:lnTo>
                <a:lnTo>
                  <a:pt x="44285" y="167258"/>
                </a:lnTo>
                <a:lnTo>
                  <a:pt x="71361" y="209676"/>
                </a:lnTo>
                <a:lnTo>
                  <a:pt x="108076" y="240919"/>
                </a:lnTo>
                <a:lnTo>
                  <a:pt x="151155" y="261746"/>
                </a:lnTo>
                <a:lnTo>
                  <a:pt x="176684" y="270101"/>
                </a:lnTo>
                <a:lnTo>
                  <a:pt x="198514" y="263524"/>
                </a:lnTo>
                <a:lnTo>
                  <a:pt x="175171" y="242976"/>
                </a:lnTo>
                <a:lnTo>
                  <a:pt x="161061" y="238379"/>
                </a:lnTo>
                <a:lnTo>
                  <a:pt x="141020" y="229869"/>
                </a:lnTo>
                <a:lnTo>
                  <a:pt x="105740" y="208025"/>
                </a:lnTo>
                <a:lnTo>
                  <a:pt x="78422" y="176783"/>
                </a:lnTo>
                <a:lnTo>
                  <a:pt x="58026" y="134874"/>
                </a:lnTo>
                <a:lnTo>
                  <a:pt x="42570" y="84455"/>
                </a:lnTo>
                <a:lnTo>
                  <a:pt x="30467" y="28701"/>
                </a:lnTo>
                <a:lnTo>
                  <a:pt x="24942" y="0"/>
                </a:lnTo>
                <a:close/>
              </a:path>
              <a:path w="250190" h="321310">
                <a:moveTo>
                  <a:pt x="175171" y="242976"/>
                </a:moveTo>
                <a:lnTo>
                  <a:pt x="198514" y="263524"/>
                </a:lnTo>
                <a:lnTo>
                  <a:pt x="220433" y="256920"/>
                </a:lnTo>
                <a:lnTo>
                  <a:pt x="226969" y="256920"/>
                </a:lnTo>
                <a:lnTo>
                  <a:pt x="205092" y="251587"/>
                </a:lnTo>
                <a:lnTo>
                  <a:pt x="182498" y="245363"/>
                </a:lnTo>
                <a:lnTo>
                  <a:pt x="175171" y="242976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866" y="3378708"/>
            <a:ext cx="221615" cy="209550"/>
          </a:xfrm>
          <a:custGeom>
            <a:avLst/>
            <a:gdLst/>
            <a:ahLst/>
            <a:cxnLst/>
            <a:rect l="l" t="t" r="r" b="b"/>
            <a:pathLst>
              <a:path w="221615" h="209550">
                <a:moveTo>
                  <a:pt x="145997" y="153974"/>
                </a:moveTo>
                <a:lnTo>
                  <a:pt x="58458" y="185039"/>
                </a:lnTo>
                <a:lnTo>
                  <a:pt x="54940" y="192405"/>
                </a:lnTo>
                <a:lnTo>
                  <a:pt x="59715" y="205867"/>
                </a:lnTo>
                <a:lnTo>
                  <a:pt x="67119" y="209423"/>
                </a:lnTo>
                <a:lnTo>
                  <a:pt x="197882" y="163068"/>
                </a:lnTo>
                <a:lnTo>
                  <a:pt x="192976" y="163068"/>
                </a:lnTo>
                <a:lnTo>
                  <a:pt x="172440" y="159385"/>
                </a:lnTo>
                <a:lnTo>
                  <a:pt x="149529" y="154813"/>
                </a:lnTo>
                <a:lnTo>
                  <a:pt x="145997" y="153974"/>
                </a:lnTo>
                <a:close/>
              </a:path>
              <a:path w="221615" h="209550">
                <a:moveTo>
                  <a:pt x="168915" y="145847"/>
                </a:moveTo>
                <a:lnTo>
                  <a:pt x="145997" y="153974"/>
                </a:lnTo>
                <a:lnTo>
                  <a:pt x="149529" y="154813"/>
                </a:lnTo>
                <a:lnTo>
                  <a:pt x="172440" y="159385"/>
                </a:lnTo>
                <a:lnTo>
                  <a:pt x="192976" y="163068"/>
                </a:lnTo>
                <a:lnTo>
                  <a:pt x="193447" y="160401"/>
                </a:lnTo>
                <a:lnTo>
                  <a:pt x="187159" y="160401"/>
                </a:lnTo>
                <a:lnTo>
                  <a:pt x="168915" y="145847"/>
                </a:lnTo>
                <a:close/>
              </a:path>
              <a:path w="221615" h="209550">
                <a:moveTo>
                  <a:pt x="93459" y="52451"/>
                </a:moveTo>
                <a:lnTo>
                  <a:pt x="85305" y="53467"/>
                </a:lnTo>
                <a:lnTo>
                  <a:pt x="76390" y="64643"/>
                </a:lnTo>
                <a:lnTo>
                  <a:pt x="77304" y="72771"/>
                </a:lnTo>
                <a:lnTo>
                  <a:pt x="145630" y="127273"/>
                </a:lnTo>
                <a:lnTo>
                  <a:pt x="155460" y="129540"/>
                </a:lnTo>
                <a:lnTo>
                  <a:pt x="177507" y="133985"/>
                </a:lnTo>
                <a:lnTo>
                  <a:pt x="197484" y="137541"/>
                </a:lnTo>
                <a:lnTo>
                  <a:pt x="192976" y="163068"/>
                </a:lnTo>
                <a:lnTo>
                  <a:pt x="197882" y="163068"/>
                </a:lnTo>
                <a:lnTo>
                  <a:pt x="221538" y="154686"/>
                </a:lnTo>
                <a:lnTo>
                  <a:pt x="99047" y="57023"/>
                </a:lnTo>
                <a:lnTo>
                  <a:pt x="93459" y="52451"/>
                </a:lnTo>
                <a:close/>
              </a:path>
              <a:path w="221615" h="209550">
                <a:moveTo>
                  <a:pt x="190906" y="138049"/>
                </a:moveTo>
                <a:lnTo>
                  <a:pt x="168915" y="145847"/>
                </a:lnTo>
                <a:lnTo>
                  <a:pt x="187159" y="160401"/>
                </a:lnTo>
                <a:lnTo>
                  <a:pt x="190906" y="138049"/>
                </a:lnTo>
                <a:close/>
              </a:path>
              <a:path w="221615" h="209550">
                <a:moveTo>
                  <a:pt x="197395" y="138049"/>
                </a:moveTo>
                <a:lnTo>
                  <a:pt x="190906" y="138049"/>
                </a:lnTo>
                <a:lnTo>
                  <a:pt x="187159" y="160401"/>
                </a:lnTo>
                <a:lnTo>
                  <a:pt x="193447" y="160401"/>
                </a:lnTo>
                <a:lnTo>
                  <a:pt x="197395" y="138049"/>
                </a:lnTo>
                <a:close/>
              </a:path>
              <a:path w="221615" h="209550">
                <a:moveTo>
                  <a:pt x="25526" y="0"/>
                </a:moveTo>
                <a:lnTo>
                  <a:pt x="0" y="4572"/>
                </a:lnTo>
                <a:lnTo>
                  <a:pt x="2666" y="19685"/>
                </a:lnTo>
                <a:lnTo>
                  <a:pt x="5676" y="34925"/>
                </a:lnTo>
                <a:lnTo>
                  <a:pt x="20586" y="79502"/>
                </a:lnTo>
                <a:lnTo>
                  <a:pt x="46316" y="113030"/>
                </a:lnTo>
                <a:lnTo>
                  <a:pt x="86906" y="136779"/>
                </a:lnTo>
                <a:lnTo>
                  <a:pt x="127596" y="149606"/>
                </a:lnTo>
                <a:lnTo>
                  <a:pt x="145997" y="153974"/>
                </a:lnTo>
                <a:lnTo>
                  <a:pt x="168915" y="145847"/>
                </a:lnTo>
                <a:lnTo>
                  <a:pt x="145630" y="127273"/>
                </a:lnTo>
                <a:lnTo>
                  <a:pt x="134531" y="124714"/>
                </a:lnTo>
                <a:lnTo>
                  <a:pt x="115189" y="119380"/>
                </a:lnTo>
                <a:lnTo>
                  <a:pt x="75387" y="102235"/>
                </a:lnTo>
                <a:lnTo>
                  <a:pt x="44373" y="69215"/>
                </a:lnTo>
                <a:lnTo>
                  <a:pt x="31089" y="29845"/>
                </a:lnTo>
                <a:lnTo>
                  <a:pt x="28193" y="15240"/>
                </a:lnTo>
                <a:lnTo>
                  <a:pt x="25526" y="0"/>
                </a:lnTo>
                <a:close/>
              </a:path>
              <a:path w="221615" h="209550">
                <a:moveTo>
                  <a:pt x="145630" y="127273"/>
                </a:moveTo>
                <a:lnTo>
                  <a:pt x="168915" y="145847"/>
                </a:lnTo>
                <a:lnTo>
                  <a:pt x="190906" y="138049"/>
                </a:lnTo>
                <a:lnTo>
                  <a:pt x="197395" y="138049"/>
                </a:lnTo>
                <a:lnTo>
                  <a:pt x="197484" y="137541"/>
                </a:lnTo>
                <a:lnTo>
                  <a:pt x="177507" y="133985"/>
                </a:lnTo>
                <a:lnTo>
                  <a:pt x="155460" y="129540"/>
                </a:lnTo>
                <a:lnTo>
                  <a:pt x="145630" y="127273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1664" y="917447"/>
            <a:ext cx="3980815" cy="2735580"/>
          </a:xfrm>
          <a:custGeom>
            <a:avLst/>
            <a:gdLst/>
            <a:ahLst/>
            <a:cxnLst/>
            <a:rect l="l" t="t" r="r" b="b"/>
            <a:pathLst>
              <a:path w="3980815" h="2735579">
                <a:moveTo>
                  <a:pt x="0" y="2735579"/>
                </a:moveTo>
                <a:lnTo>
                  <a:pt x="3980688" y="2735579"/>
                </a:lnTo>
                <a:lnTo>
                  <a:pt x="3980688" y="0"/>
                </a:lnTo>
                <a:lnTo>
                  <a:pt x="0" y="0"/>
                </a:lnTo>
                <a:lnTo>
                  <a:pt x="0" y="2735579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8615" y="914400"/>
            <a:ext cx="3987165" cy="2741930"/>
          </a:xfrm>
          <a:custGeom>
            <a:avLst/>
            <a:gdLst/>
            <a:ahLst/>
            <a:cxnLst/>
            <a:rect l="l" t="t" r="r" b="b"/>
            <a:pathLst>
              <a:path w="3987165" h="2741929">
                <a:moveTo>
                  <a:pt x="3985387" y="0"/>
                </a:moveTo>
                <a:lnTo>
                  <a:pt x="1397" y="0"/>
                </a:lnTo>
                <a:lnTo>
                  <a:pt x="0" y="1397"/>
                </a:lnTo>
                <a:lnTo>
                  <a:pt x="0" y="2740279"/>
                </a:lnTo>
                <a:lnTo>
                  <a:pt x="1397" y="2741676"/>
                </a:lnTo>
                <a:lnTo>
                  <a:pt x="3985387" y="2741676"/>
                </a:lnTo>
                <a:lnTo>
                  <a:pt x="3986784" y="2740279"/>
                </a:lnTo>
                <a:lnTo>
                  <a:pt x="3986784" y="2737993"/>
                </a:lnTo>
                <a:lnTo>
                  <a:pt x="3683" y="2737993"/>
                </a:lnTo>
                <a:lnTo>
                  <a:pt x="3683" y="3683"/>
                </a:lnTo>
                <a:lnTo>
                  <a:pt x="3986784" y="3683"/>
                </a:lnTo>
                <a:lnTo>
                  <a:pt x="3986784" y="1397"/>
                </a:lnTo>
                <a:lnTo>
                  <a:pt x="3985387" y="0"/>
                </a:lnTo>
                <a:close/>
              </a:path>
              <a:path w="3987165" h="2741929">
                <a:moveTo>
                  <a:pt x="3986784" y="3683"/>
                </a:moveTo>
                <a:lnTo>
                  <a:pt x="3983101" y="3683"/>
                </a:lnTo>
                <a:lnTo>
                  <a:pt x="3983101" y="2737993"/>
                </a:lnTo>
                <a:lnTo>
                  <a:pt x="3986784" y="2737993"/>
                </a:lnTo>
                <a:lnTo>
                  <a:pt x="3986784" y="3683"/>
                </a:lnTo>
                <a:close/>
              </a:path>
              <a:path w="3987165" h="2741929">
                <a:moveTo>
                  <a:pt x="3981958" y="4825"/>
                </a:moveTo>
                <a:lnTo>
                  <a:pt x="4825" y="4825"/>
                </a:lnTo>
                <a:lnTo>
                  <a:pt x="4825" y="2736850"/>
                </a:lnTo>
                <a:lnTo>
                  <a:pt x="3981958" y="2736850"/>
                </a:lnTo>
                <a:lnTo>
                  <a:pt x="3981958" y="2735579"/>
                </a:lnTo>
                <a:lnTo>
                  <a:pt x="6096" y="2735580"/>
                </a:lnTo>
                <a:lnTo>
                  <a:pt x="6096" y="6096"/>
                </a:lnTo>
                <a:lnTo>
                  <a:pt x="3981958" y="6096"/>
                </a:lnTo>
                <a:lnTo>
                  <a:pt x="3981958" y="4825"/>
                </a:lnTo>
                <a:close/>
              </a:path>
              <a:path w="3987165" h="2741929">
                <a:moveTo>
                  <a:pt x="3981958" y="6096"/>
                </a:moveTo>
                <a:lnTo>
                  <a:pt x="3980688" y="6096"/>
                </a:lnTo>
                <a:lnTo>
                  <a:pt x="3980688" y="2735580"/>
                </a:lnTo>
                <a:lnTo>
                  <a:pt x="3981958" y="2735579"/>
                </a:lnTo>
                <a:lnTo>
                  <a:pt x="398195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7934" y="2145664"/>
            <a:ext cx="231140" cy="318770"/>
          </a:xfrm>
          <a:custGeom>
            <a:avLst/>
            <a:gdLst/>
            <a:ahLst/>
            <a:cxnLst/>
            <a:rect l="l" t="t" r="r" b="b"/>
            <a:pathLst>
              <a:path w="231139" h="318769">
                <a:moveTo>
                  <a:pt x="158903" y="269630"/>
                </a:moveTo>
                <a:lnTo>
                  <a:pt x="69341" y="293751"/>
                </a:lnTo>
                <a:lnTo>
                  <a:pt x="65404" y="300736"/>
                </a:lnTo>
                <a:lnTo>
                  <a:pt x="68961" y="314198"/>
                </a:lnTo>
                <a:lnTo>
                  <a:pt x="75945" y="318262"/>
                </a:lnTo>
                <a:lnTo>
                  <a:pt x="82803" y="316484"/>
                </a:lnTo>
                <a:lnTo>
                  <a:pt x="209007" y="282448"/>
                </a:lnTo>
                <a:lnTo>
                  <a:pt x="202437" y="282448"/>
                </a:lnTo>
                <a:lnTo>
                  <a:pt x="183514" y="277495"/>
                </a:lnTo>
                <a:lnTo>
                  <a:pt x="161543" y="270637"/>
                </a:lnTo>
                <a:lnTo>
                  <a:pt x="158903" y="269630"/>
                </a:lnTo>
                <a:close/>
              </a:path>
              <a:path w="231139" h="318769">
                <a:moveTo>
                  <a:pt x="180337" y="263873"/>
                </a:moveTo>
                <a:lnTo>
                  <a:pt x="158903" y="269630"/>
                </a:lnTo>
                <a:lnTo>
                  <a:pt x="161543" y="270637"/>
                </a:lnTo>
                <a:lnTo>
                  <a:pt x="183514" y="277495"/>
                </a:lnTo>
                <a:lnTo>
                  <a:pt x="202437" y="282448"/>
                </a:lnTo>
                <a:lnTo>
                  <a:pt x="203225" y="279527"/>
                </a:lnTo>
                <a:lnTo>
                  <a:pt x="197103" y="279527"/>
                </a:lnTo>
                <a:lnTo>
                  <a:pt x="180337" y="263873"/>
                </a:lnTo>
                <a:close/>
              </a:path>
              <a:path w="231139" h="318769">
                <a:moveTo>
                  <a:pt x="113791" y="166878"/>
                </a:moveTo>
                <a:lnTo>
                  <a:pt x="105663" y="167132"/>
                </a:lnTo>
                <a:lnTo>
                  <a:pt x="96138" y="177419"/>
                </a:lnTo>
                <a:lnTo>
                  <a:pt x="96392" y="185420"/>
                </a:lnTo>
                <a:lnTo>
                  <a:pt x="156451" y="241574"/>
                </a:lnTo>
                <a:lnTo>
                  <a:pt x="209041" y="257937"/>
                </a:lnTo>
                <a:lnTo>
                  <a:pt x="202437" y="282448"/>
                </a:lnTo>
                <a:lnTo>
                  <a:pt x="209007" y="282448"/>
                </a:lnTo>
                <a:lnTo>
                  <a:pt x="231139" y="276479"/>
                </a:lnTo>
                <a:lnTo>
                  <a:pt x="118872" y="171704"/>
                </a:lnTo>
                <a:lnTo>
                  <a:pt x="113791" y="166878"/>
                </a:lnTo>
                <a:close/>
              </a:path>
              <a:path w="231139" h="318769">
                <a:moveTo>
                  <a:pt x="202437" y="257937"/>
                </a:moveTo>
                <a:lnTo>
                  <a:pt x="180337" y="263873"/>
                </a:lnTo>
                <a:lnTo>
                  <a:pt x="197103" y="279527"/>
                </a:lnTo>
                <a:lnTo>
                  <a:pt x="202437" y="257937"/>
                </a:lnTo>
                <a:close/>
              </a:path>
              <a:path w="231139" h="318769">
                <a:moveTo>
                  <a:pt x="209041" y="257937"/>
                </a:moveTo>
                <a:lnTo>
                  <a:pt x="202437" y="257937"/>
                </a:lnTo>
                <a:lnTo>
                  <a:pt x="197103" y="279527"/>
                </a:lnTo>
                <a:lnTo>
                  <a:pt x="203225" y="279527"/>
                </a:lnTo>
                <a:lnTo>
                  <a:pt x="209041" y="257937"/>
                </a:lnTo>
                <a:close/>
              </a:path>
              <a:path w="231139" h="318769">
                <a:moveTo>
                  <a:pt x="25018" y="0"/>
                </a:moveTo>
                <a:lnTo>
                  <a:pt x="0" y="4572"/>
                </a:lnTo>
                <a:lnTo>
                  <a:pt x="5334" y="33528"/>
                </a:lnTo>
                <a:lnTo>
                  <a:pt x="10922" y="62103"/>
                </a:lnTo>
                <a:lnTo>
                  <a:pt x="24002" y="117093"/>
                </a:lnTo>
                <a:lnTo>
                  <a:pt x="41655" y="167132"/>
                </a:lnTo>
                <a:lnTo>
                  <a:pt x="66675" y="209550"/>
                </a:lnTo>
                <a:lnTo>
                  <a:pt x="100584" y="241173"/>
                </a:lnTo>
                <a:lnTo>
                  <a:pt x="140207" y="262509"/>
                </a:lnTo>
                <a:lnTo>
                  <a:pt x="158903" y="269630"/>
                </a:lnTo>
                <a:lnTo>
                  <a:pt x="180337" y="263873"/>
                </a:lnTo>
                <a:lnTo>
                  <a:pt x="156451" y="241574"/>
                </a:lnTo>
                <a:lnTo>
                  <a:pt x="151002" y="239522"/>
                </a:lnTo>
                <a:lnTo>
                  <a:pt x="132841" y="231140"/>
                </a:lnTo>
                <a:lnTo>
                  <a:pt x="100584" y="208787"/>
                </a:lnTo>
                <a:lnTo>
                  <a:pt x="75242" y="177419"/>
                </a:lnTo>
                <a:lnTo>
                  <a:pt x="56387" y="135255"/>
                </a:lnTo>
                <a:lnTo>
                  <a:pt x="41910" y="84709"/>
                </a:lnTo>
                <a:lnTo>
                  <a:pt x="30352" y="28829"/>
                </a:lnTo>
                <a:lnTo>
                  <a:pt x="25018" y="0"/>
                </a:lnTo>
                <a:close/>
              </a:path>
              <a:path w="231139" h="318769">
                <a:moveTo>
                  <a:pt x="156451" y="241574"/>
                </a:moveTo>
                <a:lnTo>
                  <a:pt x="180337" y="263873"/>
                </a:lnTo>
                <a:lnTo>
                  <a:pt x="202437" y="257937"/>
                </a:lnTo>
                <a:lnTo>
                  <a:pt x="209041" y="257937"/>
                </a:lnTo>
                <a:lnTo>
                  <a:pt x="191007" y="253111"/>
                </a:lnTo>
                <a:lnTo>
                  <a:pt x="170561" y="246887"/>
                </a:lnTo>
                <a:lnTo>
                  <a:pt x="156451" y="241574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98134" y="2808985"/>
            <a:ext cx="209550" cy="211454"/>
          </a:xfrm>
          <a:custGeom>
            <a:avLst/>
            <a:gdLst/>
            <a:ahLst/>
            <a:cxnLst/>
            <a:rect l="l" t="t" r="r" b="b"/>
            <a:pathLst>
              <a:path w="209550" h="211455">
                <a:moveTo>
                  <a:pt x="134300" y="156977"/>
                </a:moveTo>
                <a:lnTo>
                  <a:pt x="45847" y="186816"/>
                </a:lnTo>
                <a:lnTo>
                  <a:pt x="42290" y="194182"/>
                </a:lnTo>
                <a:lnTo>
                  <a:pt x="44576" y="201040"/>
                </a:lnTo>
                <a:lnTo>
                  <a:pt x="46862" y="207771"/>
                </a:lnTo>
                <a:lnTo>
                  <a:pt x="54228" y="211455"/>
                </a:lnTo>
                <a:lnTo>
                  <a:pt x="186125" y="166877"/>
                </a:lnTo>
                <a:lnTo>
                  <a:pt x="180720" y="166877"/>
                </a:lnTo>
                <a:lnTo>
                  <a:pt x="162813" y="163321"/>
                </a:lnTo>
                <a:lnTo>
                  <a:pt x="141224" y="158750"/>
                </a:lnTo>
                <a:lnTo>
                  <a:pt x="134300" y="156977"/>
                </a:lnTo>
                <a:close/>
              </a:path>
              <a:path w="209550" h="211455">
                <a:moveTo>
                  <a:pt x="156922" y="149338"/>
                </a:moveTo>
                <a:lnTo>
                  <a:pt x="134300" y="156977"/>
                </a:lnTo>
                <a:lnTo>
                  <a:pt x="141224" y="158750"/>
                </a:lnTo>
                <a:lnTo>
                  <a:pt x="162813" y="163321"/>
                </a:lnTo>
                <a:lnTo>
                  <a:pt x="180720" y="166877"/>
                </a:lnTo>
                <a:lnTo>
                  <a:pt x="181241" y="164211"/>
                </a:lnTo>
                <a:lnTo>
                  <a:pt x="175005" y="164211"/>
                </a:lnTo>
                <a:lnTo>
                  <a:pt x="156922" y="149338"/>
                </a:lnTo>
                <a:close/>
              </a:path>
              <a:path w="209550" h="211455">
                <a:moveTo>
                  <a:pt x="82930" y="54863"/>
                </a:moveTo>
                <a:lnTo>
                  <a:pt x="74675" y="55625"/>
                </a:lnTo>
                <a:lnTo>
                  <a:pt x="70230" y="61213"/>
                </a:lnTo>
                <a:lnTo>
                  <a:pt x="65659" y="66675"/>
                </a:lnTo>
                <a:lnTo>
                  <a:pt x="133438" y="130024"/>
                </a:lnTo>
                <a:lnTo>
                  <a:pt x="185674" y="141477"/>
                </a:lnTo>
                <a:lnTo>
                  <a:pt x="180720" y="166877"/>
                </a:lnTo>
                <a:lnTo>
                  <a:pt x="186125" y="166877"/>
                </a:lnTo>
                <a:lnTo>
                  <a:pt x="209423" y="159003"/>
                </a:lnTo>
                <a:lnTo>
                  <a:pt x="88391" y="59436"/>
                </a:lnTo>
                <a:lnTo>
                  <a:pt x="82930" y="54863"/>
                </a:lnTo>
                <a:close/>
              </a:path>
              <a:path w="209550" h="211455">
                <a:moveTo>
                  <a:pt x="179069" y="141858"/>
                </a:moveTo>
                <a:lnTo>
                  <a:pt x="156922" y="149338"/>
                </a:lnTo>
                <a:lnTo>
                  <a:pt x="175005" y="164211"/>
                </a:lnTo>
                <a:lnTo>
                  <a:pt x="179069" y="141858"/>
                </a:lnTo>
                <a:close/>
              </a:path>
              <a:path w="209550" h="211455">
                <a:moveTo>
                  <a:pt x="185599" y="141858"/>
                </a:moveTo>
                <a:lnTo>
                  <a:pt x="179069" y="141858"/>
                </a:lnTo>
                <a:lnTo>
                  <a:pt x="175005" y="164211"/>
                </a:lnTo>
                <a:lnTo>
                  <a:pt x="181241" y="164211"/>
                </a:lnTo>
                <a:lnTo>
                  <a:pt x="185599" y="141858"/>
                </a:lnTo>
                <a:close/>
              </a:path>
              <a:path w="209550" h="211455">
                <a:moveTo>
                  <a:pt x="25653" y="0"/>
                </a:moveTo>
                <a:lnTo>
                  <a:pt x="0" y="4063"/>
                </a:lnTo>
                <a:lnTo>
                  <a:pt x="2539" y="19684"/>
                </a:lnTo>
                <a:lnTo>
                  <a:pt x="5334" y="35306"/>
                </a:lnTo>
                <a:lnTo>
                  <a:pt x="19430" y="81152"/>
                </a:lnTo>
                <a:lnTo>
                  <a:pt x="27431" y="95884"/>
                </a:lnTo>
                <a:lnTo>
                  <a:pt x="27686" y="96393"/>
                </a:lnTo>
                <a:lnTo>
                  <a:pt x="57403" y="126618"/>
                </a:lnTo>
                <a:lnTo>
                  <a:pt x="100456" y="147193"/>
                </a:lnTo>
                <a:lnTo>
                  <a:pt x="134300" y="156977"/>
                </a:lnTo>
                <a:lnTo>
                  <a:pt x="156922" y="149338"/>
                </a:lnTo>
                <a:lnTo>
                  <a:pt x="133438" y="130024"/>
                </a:lnTo>
                <a:lnTo>
                  <a:pt x="128015" y="128650"/>
                </a:lnTo>
                <a:lnTo>
                  <a:pt x="109854" y="123189"/>
                </a:lnTo>
                <a:lnTo>
                  <a:pt x="72643" y="105663"/>
                </a:lnTo>
                <a:lnTo>
                  <a:pt x="49931" y="82803"/>
                </a:lnTo>
                <a:lnTo>
                  <a:pt x="49784" y="82803"/>
                </a:lnTo>
                <a:lnTo>
                  <a:pt x="48767" y="81280"/>
                </a:lnTo>
                <a:lnTo>
                  <a:pt x="48927" y="81280"/>
                </a:lnTo>
                <a:lnTo>
                  <a:pt x="43434" y="71500"/>
                </a:lnTo>
                <a:lnTo>
                  <a:pt x="38226" y="58800"/>
                </a:lnTo>
                <a:lnTo>
                  <a:pt x="34162" y="45212"/>
                </a:lnTo>
                <a:lnTo>
                  <a:pt x="30861" y="30733"/>
                </a:lnTo>
                <a:lnTo>
                  <a:pt x="28066" y="15620"/>
                </a:lnTo>
                <a:lnTo>
                  <a:pt x="25653" y="0"/>
                </a:lnTo>
                <a:close/>
              </a:path>
              <a:path w="209550" h="211455">
                <a:moveTo>
                  <a:pt x="133438" y="130024"/>
                </a:moveTo>
                <a:lnTo>
                  <a:pt x="156922" y="149338"/>
                </a:lnTo>
                <a:lnTo>
                  <a:pt x="179069" y="141858"/>
                </a:lnTo>
                <a:lnTo>
                  <a:pt x="185599" y="141858"/>
                </a:lnTo>
                <a:lnTo>
                  <a:pt x="185674" y="141477"/>
                </a:lnTo>
                <a:lnTo>
                  <a:pt x="168275" y="138049"/>
                </a:lnTo>
                <a:lnTo>
                  <a:pt x="147574" y="133603"/>
                </a:lnTo>
                <a:lnTo>
                  <a:pt x="133438" y="130024"/>
                </a:lnTo>
                <a:close/>
              </a:path>
              <a:path w="209550" h="211455">
                <a:moveTo>
                  <a:pt x="48767" y="81280"/>
                </a:moveTo>
                <a:lnTo>
                  <a:pt x="49784" y="82803"/>
                </a:lnTo>
                <a:lnTo>
                  <a:pt x="49373" y="82072"/>
                </a:lnTo>
                <a:lnTo>
                  <a:pt x="48767" y="81280"/>
                </a:lnTo>
                <a:close/>
              </a:path>
              <a:path w="209550" h="211455">
                <a:moveTo>
                  <a:pt x="49373" y="82072"/>
                </a:moveTo>
                <a:lnTo>
                  <a:pt x="49784" y="82803"/>
                </a:lnTo>
                <a:lnTo>
                  <a:pt x="49931" y="82803"/>
                </a:lnTo>
                <a:lnTo>
                  <a:pt x="49373" y="82072"/>
                </a:lnTo>
                <a:close/>
              </a:path>
              <a:path w="209550" h="211455">
                <a:moveTo>
                  <a:pt x="48927" y="81280"/>
                </a:moveTo>
                <a:lnTo>
                  <a:pt x="48767" y="81280"/>
                </a:lnTo>
                <a:lnTo>
                  <a:pt x="49373" y="82072"/>
                </a:lnTo>
                <a:lnTo>
                  <a:pt x="48927" y="8128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0608" y="1310311"/>
            <a:ext cx="4215765" cy="2985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70" dirty="0">
                <a:solidFill>
                  <a:srgbClr val="D9D9D9"/>
                </a:solidFill>
                <a:latin typeface="FZLTZHB--B51-0"/>
                <a:cs typeface="FZLTZHB--B51-0"/>
              </a:rPr>
              <a:t>TempSt</a:t>
            </a:r>
            <a:r>
              <a:rPr sz="14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=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14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请输入带有符号的温度值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1400" spc="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14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spc="-8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f </a:t>
            </a:r>
            <a:r>
              <a:rPr sz="1400" b="1" spc="-235" dirty="0">
                <a:latin typeface="FZLTZHB--B51-0"/>
                <a:cs typeface="FZLTZHB--B51-0"/>
              </a:rPr>
              <a:t>T</a:t>
            </a:r>
            <a:r>
              <a:rPr sz="1400" b="1" spc="-170" dirty="0">
                <a:latin typeface="FZLTZHB--B51-0"/>
                <a:cs typeface="FZLTZHB--B51-0"/>
              </a:rPr>
              <a:t>e</a:t>
            </a:r>
            <a:r>
              <a:rPr sz="1400" b="1" spc="-625" dirty="0">
                <a:latin typeface="FZLTZHB--B51-0"/>
                <a:cs typeface="FZLTZHB--B51-0"/>
              </a:rPr>
              <a:t>m</a:t>
            </a:r>
            <a:r>
              <a:rPr sz="1400" b="1" spc="-160" dirty="0">
                <a:latin typeface="FZLTZHB--B51-0"/>
                <a:cs typeface="FZLTZHB--B51-0"/>
              </a:rPr>
              <a:t>p</a:t>
            </a:r>
            <a:r>
              <a:rPr sz="1400" b="1" spc="-310" dirty="0">
                <a:latin typeface="FZLTZHB--B51-0"/>
                <a:cs typeface="FZLTZHB--B51-0"/>
              </a:rPr>
              <a:t>S</a:t>
            </a:r>
            <a:r>
              <a:rPr sz="1400" b="1" spc="250" dirty="0">
                <a:latin typeface="FZLTZHB--B51-0"/>
                <a:cs typeface="FZLTZHB--B51-0"/>
              </a:rPr>
              <a:t>t</a:t>
            </a:r>
            <a:r>
              <a:rPr sz="1400" b="1" spc="160" dirty="0">
                <a:latin typeface="FZLTZHB--B51-0"/>
                <a:cs typeface="FZLTZHB--B51-0"/>
              </a:rPr>
              <a:t>r</a:t>
            </a:r>
            <a:r>
              <a:rPr sz="1400" b="1" spc="290" dirty="0">
                <a:latin typeface="FZLTZHB--B51-0"/>
                <a:cs typeface="FZLTZHB--B51-0"/>
              </a:rPr>
              <a:t>[</a:t>
            </a:r>
            <a:r>
              <a:rPr sz="1400" b="1" spc="-175" dirty="0">
                <a:latin typeface="FZLTZHB--B51-0"/>
                <a:cs typeface="FZLTZHB--B51-0"/>
              </a:rPr>
              <a:t>-</a:t>
            </a:r>
            <a:r>
              <a:rPr sz="1400" b="1" spc="30" dirty="0">
                <a:latin typeface="FZLTZHB--B51-0"/>
                <a:cs typeface="FZLTZHB--B51-0"/>
              </a:rPr>
              <a:t>1</a:t>
            </a:r>
            <a:r>
              <a:rPr sz="1400" b="1" spc="280" dirty="0">
                <a:latin typeface="FZLTZHB--B51-0"/>
                <a:cs typeface="FZLTZHB--B51-0"/>
              </a:rPr>
              <a:t>]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10" dirty="0">
                <a:latin typeface="FZLTZHB--B51-0"/>
                <a:cs typeface="FZLTZHB--B51-0"/>
              </a:rPr>
              <a:t> 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400" b="1" spc="285" dirty="0">
                <a:latin typeface="FZLTZHB--B51-0"/>
                <a:cs typeface="FZLTZHB--B51-0"/>
              </a:rPr>
              <a:t>[</a:t>
            </a:r>
            <a:r>
              <a:rPr sz="1400" b="1" spc="45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-204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</a:t>
            </a:r>
            <a:r>
              <a:rPr sz="1400" b="1" spc="-5" dirty="0">
                <a:latin typeface="FZLTZHB--B51-0"/>
                <a:cs typeface="FZLTZHB--B51-0"/>
              </a:rPr>
              <a:t> </a:t>
            </a:r>
            <a:r>
              <a:rPr sz="1400" b="1" spc="45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28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280" dirty="0">
                <a:latin typeface="FZLTZHB--B51-0"/>
                <a:cs typeface="FZLTZHB--B51-0"/>
              </a:rPr>
              <a:t>]: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40"/>
              </a:spcBef>
            </a:pPr>
            <a:r>
              <a:rPr sz="14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C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=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(e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14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1400" b="1" spc="21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-315" dirty="0">
                <a:solidFill>
                  <a:srgbClr val="D9D9D9"/>
                </a:solidFill>
                <a:latin typeface="FZLTZHB--B51-0"/>
                <a:cs typeface="FZLTZHB--B51-0"/>
              </a:rPr>
              <a:t>emp</a:t>
            </a:r>
            <a:r>
              <a:rPr sz="1400" b="1" spc="-3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14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tr</a:t>
            </a:r>
            <a:r>
              <a:rPr sz="14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14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4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1400" b="1" spc="21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 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 </a:t>
            </a:r>
            <a:r>
              <a:rPr sz="14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400" b="1" spc="110" dirty="0">
                <a:solidFill>
                  <a:srgbClr val="D9D9D9"/>
                </a:solidFill>
                <a:latin typeface="FZLTZHB--B51-0"/>
                <a:cs typeface="FZLTZHB--B51-0"/>
              </a:rPr>
              <a:t>2)/</a:t>
            </a:r>
            <a:r>
              <a:rPr sz="14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30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转换后的温度是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14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}C"</a:t>
            </a:r>
            <a:r>
              <a:rPr sz="14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orm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400" b="1" spc="215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14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-240" dirty="0">
                <a:latin typeface="FZLTZHB--B51-0"/>
                <a:cs typeface="FZLTZHB--B51-0"/>
              </a:rPr>
              <a:t>T</a:t>
            </a:r>
            <a:r>
              <a:rPr sz="1400" b="1" spc="-155" dirty="0">
                <a:latin typeface="FZLTZHB--B51-0"/>
                <a:cs typeface="FZLTZHB--B51-0"/>
              </a:rPr>
              <a:t>e</a:t>
            </a:r>
            <a:r>
              <a:rPr sz="1400" b="1" spc="-245" dirty="0">
                <a:latin typeface="FZLTZHB--B51-0"/>
                <a:cs typeface="FZLTZHB--B51-0"/>
              </a:rPr>
              <a:t>mpS</a:t>
            </a:r>
            <a:r>
              <a:rPr sz="1400" b="1" spc="-110" dirty="0">
                <a:latin typeface="FZLTZHB--B51-0"/>
                <a:cs typeface="FZLTZHB--B51-0"/>
              </a:rPr>
              <a:t>t</a:t>
            </a:r>
            <a:r>
              <a:rPr sz="1400" b="1" spc="175" dirty="0">
                <a:latin typeface="FZLTZHB--B51-0"/>
                <a:cs typeface="FZLTZHB--B51-0"/>
              </a:rPr>
              <a:t>r</a:t>
            </a:r>
            <a:r>
              <a:rPr sz="1400" b="1" spc="270" dirty="0">
                <a:latin typeface="FZLTZHB--B51-0"/>
                <a:cs typeface="FZLTZHB--B51-0"/>
              </a:rPr>
              <a:t>[</a:t>
            </a:r>
            <a:r>
              <a:rPr sz="1400" b="1" spc="-175" dirty="0">
                <a:latin typeface="FZLTZHB--B51-0"/>
                <a:cs typeface="FZLTZHB--B51-0"/>
              </a:rPr>
              <a:t>-</a:t>
            </a:r>
            <a:r>
              <a:rPr sz="1400" b="1" spc="195" dirty="0">
                <a:latin typeface="FZLTZHB--B51-0"/>
                <a:cs typeface="FZLTZHB--B51-0"/>
              </a:rPr>
              <a:t>1</a:t>
            </a:r>
            <a:r>
              <a:rPr sz="1400" b="1" spc="125" dirty="0">
                <a:latin typeface="FZLTZHB--B51-0"/>
                <a:cs typeface="FZLTZHB--B51-0"/>
              </a:rPr>
              <a:t>]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i="1" spc="-8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400" b="1" spc="280" dirty="0">
                <a:latin typeface="FZLTZHB--B51-0"/>
                <a:cs typeface="FZLTZHB--B51-0"/>
              </a:rPr>
              <a:t>[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1400" b="1" spc="315" dirty="0">
                <a:latin typeface="FZLTZHB--B51-0"/>
                <a:cs typeface="FZLTZHB--B51-0"/>
              </a:rPr>
              <a:t>,</a:t>
            </a:r>
            <a:r>
              <a:rPr sz="1400" b="1" dirty="0">
                <a:latin typeface="FZLTZHB--B51-0"/>
                <a:cs typeface="FZLTZHB--B51-0"/>
              </a:rPr>
              <a:t>  </a:t>
            </a:r>
            <a:r>
              <a:rPr sz="1400" b="1" spc="47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14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1400" b="1" spc="295" dirty="0">
                <a:latin typeface="FZLTZHB--B51-0"/>
                <a:cs typeface="FZLTZHB--B51-0"/>
              </a:rPr>
              <a:t>]: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F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=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-17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400" b="1" spc="-17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4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14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4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4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-1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400" b="1" spc="-640" dirty="0">
                <a:solidFill>
                  <a:srgbClr val="D9D9D9"/>
                </a:solidFill>
                <a:latin typeface="FZLTZHB--B51-0"/>
                <a:cs typeface="FZLTZHB--B51-0"/>
              </a:rPr>
              <a:t>m</a:t>
            </a:r>
            <a:r>
              <a:rPr sz="1400" b="1" spc="-16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400" b="1" spc="-29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1400" b="1" spc="23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14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400" b="1" spc="27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4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4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4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14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14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400" b="1" spc="-16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400" b="1" spc="-14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转换后的温度是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14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4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}F"</a:t>
            </a:r>
            <a:r>
              <a:rPr sz="14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14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orm</a:t>
            </a:r>
            <a:r>
              <a:rPr sz="14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4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14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400" b="1" spc="215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14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spc="-7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1400" b="1" i="1" spc="-70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1400" b="1" spc="300" dirty="0">
                <a:latin typeface="FZLTZHB--B51-0"/>
                <a:cs typeface="FZLTZHB--B51-0"/>
              </a:rPr>
              <a:t>:</a:t>
            </a:r>
            <a:endParaRPr sz="1400" dirty="0">
              <a:latin typeface="FZLTZHB--B51-0"/>
              <a:cs typeface="FZLTZHB--B51-0"/>
            </a:endParaRPr>
          </a:p>
          <a:p>
            <a:pPr marL="405765">
              <a:lnSpc>
                <a:spcPct val="100000"/>
              </a:lnSpc>
              <a:spcBef>
                <a:spcPts val="335"/>
              </a:spcBef>
            </a:pPr>
            <a:r>
              <a:rPr sz="14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1400" dirty="0">
                <a:solidFill>
                  <a:srgbClr val="D9D9D9"/>
                </a:solidFill>
                <a:latin typeface="Arial Unicode MS"/>
                <a:cs typeface="Arial Unicode MS"/>
              </a:rPr>
              <a:t>输入格式错误</a:t>
            </a:r>
            <a:r>
              <a:rPr sz="14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14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单层缩进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35" dirty="0"/>
              <a:t>DAR</a:t>
            </a:r>
            <a:r>
              <a:rPr spc="-300" dirty="0"/>
              <a:t>T</a:t>
            </a:r>
            <a:r>
              <a:rPr spc="-305" dirty="0"/>
              <a:t>S</a:t>
            </a:r>
            <a:r>
              <a:rPr dirty="0"/>
              <a:t> </a:t>
            </a:r>
            <a:r>
              <a:rPr spc="-5" dirty="0"/>
              <a:t> </a:t>
            </a:r>
            <a:r>
              <a:rPr spc="-165" dirty="0"/>
              <a:t>=</a:t>
            </a:r>
            <a:r>
              <a:rPr dirty="0"/>
              <a:t> </a:t>
            </a:r>
            <a:r>
              <a:rPr spc="5" dirty="0"/>
              <a:t> </a:t>
            </a:r>
            <a:r>
              <a:rPr spc="-100" dirty="0"/>
              <a:t>10</a:t>
            </a:r>
            <a:r>
              <a:rPr spc="-105" dirty="0"/>
              <a:t>0</a:t>
            </a:r>
            <a:r>
              <a:rPr spc="-170" dirty="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100" dirty="0"/>
              <a:t>hits  </a:t>
            </a:r>
            <a:r>
              <a:rPr spc="-165" dirty="0"/>
              <a:t>= </a:t>
            </a:r>
            <a:r>
              <a:rPr spc="5" dirty="0"/>
              <a:t> </a:t>
            </a:r>
            <a:r>
              <a:rPr spc="-15" dirty="0"/>
              <a:t>0.0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25" dirty="0"/>
              <a:t>c</a:t>
            </a:r>
            <a:r>
              <a:rPr spc="409" dirty="0"/>
              <a:t>l</a:t>
            </a:r>
            <a:r>
              <a:rPr spc="-165" dirty="0"/>
              <a:t>o</a:t>
            </a:r>
            <a:r>
              <a:rPr spc="-110" dirty="0"/>
              <a:t>c</a:t>
            </a:r>
            <a:r>
              <a:rPr spc="-130" dirty="0"/>
              <a:t>k</a:t>
            </a:r>
            <a:r>
              <a:rPr spc="225" dirty="0"/>
              <a:t>(</a:t>
            </a:r>
            <a:r>
              <a:rPr spc="220" dirty="0"/>
              <a:t>)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i="1" spc="-6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405"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7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5" dirty="0">
                <a:solidFill>
                  <a:srgbClr val="000000"/>
                </a:solidFill>
              </a:rPr>
              <a:t>r</a:t>
            </a:r>
            <a:r>
              <a:rPr spc="15" dirty="0">
                <a:solidFill>
                  <a:srgbClr val="000000"/>
                </a:solidFill>
              </a:rPr>
              <a:t>a</a:t>
            </a:r>
            <a:r>
              <a:rPr spc="-165" dirty="0">
                <a:solidFill>
                  <a:srgbClr val="000000"/>
                </a:solidFill>
              </a:rPr>
              <a:t>n</a:t>
            </a:r>
            <a:r>
              <a:rPr spc="-160" dirty="0">
                <a:solidFill>
                  <a:srgbClr val="000000"/>
                </a:solidFill>
              </a:rPr>
              <a:t>g</a:t>
            </a:r>
            <a:r>
              <a:rPr spc="-155" dirty="0">
                <a:solidFill>
                  <a:srgbClr val="000000"/>
                </a:solidFill>
              </a:rPr>
              <a:t>e</a:t>
            </a:r>
            <a:r>
              <a:rPr spc="220" dirty="0">
                <a:solidFill>
                  <a:srgbClr val="000000"/>
                </a:solidFill>
              </a:rPr>
              <a:t>(</a:t>
            </a:r>
            <a:r>
              <a:rPr spc="175" dirty="0">
                <a:solidFill>
                  <a:srgbClr val="000000"/>
                </a:solidFill>
              </a:rPr>
              <a:t>1,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spc="-375" dirty="0">
                <a:solidFill>
                  <a:srgbClr val="000000"/>
                </a:solidFill>
              </a:rPr>
              <a:t>D</a:t>
            </a:r>
            <a:r>
              <a:rPr spc="-340" dirty="0">
                <a:solidFill>
                  <a:srgbClr val="000000"/>
                </a:solidFill>
              </a:rPr>
              <a:t>A</a:t>
            </a:r>
            <a:r>
              <a:rPr spc="-345" dirty="0">
                <a:solidFill>
                  <a:srgbClr val="000000"/>
                </a:solidFill>
              </a:rPr>
              <a:t>R</a:t>
            </a:r>
            <a:r>
              <a:rPr spc="-240" dirty="0">
                <a:solidFill>
                  <a:srgbClr val="000000"/>
                </a:solidFill>
              </a:rPr>
              <a:t>T</a:t>
            </a:r>
            <a:r>
              <a:rPr spc="-55" dirty="0">
                <a:solidFill>
                  <a:srgbClr val="000000"/>
                </a:solidFill>
              </a:rPr>
              <a:t>S</a:t>
            </a:r>
            <a:r>
              <a:rPr spc="-45" dirty="0">
                <a:solidFill>
                  <a:srgbClr val="000000"/>
                </a:solidFill>
              </a:rPr>
              <a:t>)</a:t>
            </a:r>
            <a:r>
              <a:rPr spc="300" dirty="0">
                <a:solidFill>
                  <a:srgbClr val="000000"/>
                </a:solidFill>
              </a:rPr>
              <a:t>:</a:t>
            </a:r>
          </a:p>
          <a:p>
            <a:pPr marL="405765" marR="584200">
              <a:lnSpc>
                <a:spcPct val="120000"/>
              </a:lnSpc>
            </a:pPr>
            <a:r>
              <a:rPr spc="105" dirty="0"/>
              <a:t>x, </a:t>
            </a:r>
            <a:r>
              <a:rPr spc="5" dirty="0"/>
              <a:t> </a:t>
            </a:r>
            <a:r>
              <a:rPr spc="-75" dirty="0"/>
              <a:t>y</a:t>
            </a:r>
            <a:r>
              <a:rPr dirty="0"/>
              <a:t>  </a:t>
            </a:r>
            <a:r>
              <a:rPr spc="-165" dirty="0"/>
              <a:t>=</a:t>
            </a:r>
            <a:r>
              <a:rPr dirty="0"/>
              <a:t>  </a:t>
            </a:r>
            <a:r>
              <a:rPr spc="175" dirty="0"/>
              <a:t>r</a:t>
            </a:r>
            <a:r>
              <a:rPr spc="-160" dirty="0"/>
              <a:t>an</a:t>
            </a:r>
            <a:r>
              <a:rPr spc="-150" dirty="0"/>
              <a:t>d</a:t>
            </a:r>
            <a:r>
              <a:rPr spc="-100" dirty="0"/>
              <a:t>om(</a:t>
            </a:r>
            <a:r>
              <a:rPr spc="-55" dirty="0"/>
              <a:t>)</a:t>
            </a:r>
            <a:r>
              <a:rPr spc="315" dirty="0"/>
              <a:t>,</a:t>
            </a:r>
            <a:r>
              <a:rPr dirty="0"/>
              <a:t> </a:t>
            </a:r>
            <a:r>
              <a:rPr spc="-5" dirty="0"/>
              <a:t> </a:t>
            </a:r>
            <a:r>
              <a:rPr spc="175" dirty="0"/>
              <a:t>r</a:t>
            </a:r>
            <a:r>
              <a:rPr spc="-160" dirty="0"/>
              <a:t>and</a:t>
            </a:r>
            <a:r>
              <a:rPr spc="-155" dirty="0"/>
              <a:t>o</a:t>
            </a:r>
            <a:r>
              <a:rPr spc="-625" dirty="0"/>
              <a:t>m</a:t>
            </a:r>
            <a:r>
              <a:rPr spc="215" dirty="0"/>
              <a:t>()</a:t>
            </a:r>
            <a:r>
              <a:rPr spc="150" dirty="0"/>
              <a:t> </a:t>
            </a:r>
            <a:r>
              <a:rPr spc="50" dirty="0"/>
              <a:t>di</a:t>
            </a:r>
            <a:r>
              <a:rPr spc="75" dirty="0"/>
              <a:t>s</a:t>
            </a:r>
            <a:r>
              <a:rPr spc="245" dirty="0"/>
              <a:t>t</a:t>
            </a:r>
            <a:r>
              <a:rPr dirty="0"/>
              <a:t>  </a:t>
            </a:r>
            <a:r>
              <a:rPr spc="-165" dirty="0"/>
              <a:t>=</a:t>
            </a:r>
            <a:r>
              <a:rPr dirty="0"/>
              <a:t>  </a:t>
            </a:r>
            <a:r>
              <a:rPr spc="-80" dirty="0"/>
              <a:t>s</a:t>
            </a:r>
            <a:r>
              <a:rPr spc="90" dirty="0"/>
              <a:t>qr</a:t>
            </a:r>
            <a:r>
              <a:rPr spc="70" dirty="0"/>
              <a:t>t</a:t>
            </a:r>
            <a:r>
              <a:rPr spc="85" dirty="0"/>
              <a:t>(x**</a:t>
            </a:r>
            <a:r>
              <a:rPr spc="-145" dirty="0"/>
              <a:t>2</a:t>
            </a:r>
            <a:r>
              <a:rPr dirty="0"/>
              <a:t> </a:t>
            </a:r>
            <a:r>
              <a:rPr spc="-5" dirty="0"/>
              <a:t> </a:t>
            </a:r>
            <a:r>
              <a:rPr spc="-180" dirty="0"/>
              <a:t>+</a:t>
            </a:r>
            <a:r>
              <a:rPr dirty="0"/>
              <a:t> </a:t>
            </a:r>
            <a:r>
              <a:rPr spc="5" dirty="0"/>
              <a:t> </a:t>
            </a:r>
            <a:r>
              <a:rPr spc="50" dirty="0"/>
              <a:t>y**</a:t>
            </a:r>
            <a:r>
              <a:rPr spc="-140" dirty="0"/>
              <a:t>2</a:t>
            </a:r>
            <a:r>
              <a:rPr spc="215" dirty="0"/>
              <a:t>)</a:t>
            </a:r>
            <a:r>
              <a:rPr spc="150" dirty="0"/>
              <a:t> </a:t>
            </a:r>
            <a:r>
              <a:rPr i="1" spc="-8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70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i="1" spc="-6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-170" dirty="0">
                <a:solidFill>
                  <a:srgbClr val="000000"/>
                </a:solidFill>
              </a:rPr>
              <a:t>d</a:t>
            </a:r>
            <a:r>
              <a:rPr spc="409" dirty="0">
                <a:solidFill>
                  <a:srgbClr val="000000"/>
                </a:solidFill>
              </a:rPr>
              <a:t>i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245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-190" dirty="0">
                <a:solidFill>
                  <a:srgbClr val="000000"/>
                </a:solidFill>
              </a:rPr>
              <a:t>&lt;</a:t>
            </a:r>
            <a:r>
              <a:rPr spc="-175"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30" dirty="0">
                <a:solidFill>
                  <a:srgbClr val="000000"/>
                </a:solidFill>
              </a:rPr>
              <a:t>1</a:t>
            </a:r>
            <a:r>
              <a:rPr spc="305" dirty="0">
                <a:solidFill>
                  <a:srgbClr val="000000"/>
                </a:solidFill>
              </a:rPr>
              <a:t>.</a:t>
            </a:r>
            <a:r>
              <a:rPr spc="-175" dirty="0">
                <a:solidFill>
                  <a:srgbClr val="000000"/>
                </a:solidFill>
              </a:rPr>
              <a:t>0</a:t>
            </a:r>
            <a:r>
              <a:rPr spc="300" dirty="0">
                <a:solidFill>
                  <a:srgbClr val="000000"/>
                </a:solidFill>
              </a:rPr>
              <a:t>:</a:t>
            </a:r>
          </a:p>
          <a:p>
            <a:pPr marL="12700" marR="1273175" indent="688340">
              <a:lnSpc>
                <a:spcPct val="120000"/>
              </a:lnSpc>
            </a:pPr>
            <a:r>
              <a:rPr spc="100" dirty="0"/>
              <a:t>hits </a:t>
            </a:r>
            <a:r>
              <a:rPr spc="10" dirty="0"/>
              <a:t> </a:t>
            </a:r>
            <a:r>
              <a:rPr spc="-165" dirty="0"/>
              <a:t>=</a:t>
            </a:r>
            <a:r>
              <a:rPr dirty="0"/>
              <a:t>  </a:t>
            </a:r>
            <a:r>
              <a:rPr spc="-160" dirty="0"/>
              <a:t>h</a:t>
            </a:r>
            <a:r>
              <a:rPr spc="190" dirty="0"/>
              <a:t>its</a:t>
            </a:r>
            <a:r>
              <a:rPr dirty="0"/>
              <a:t>  </a:t>
            </a:r>
            <a:r>
              <a:rPr spc="-180" dirty="0"/>
              <a:t>+</a:t>
            </a:r>
            <a:r>
              <a:rPr dirty="0"/>
              <a:t> </a:t>
            </a:r>
            <a:r>
              <a:rPr spc="-5" dirty="0"/>
              <a:t> </a:t>
            </a:r>
            <a:r>
              <a:rPr spc="35" dirty="0"/>
              <a:t>1</a:t>
            </a:r>
            <a:r>
              <a:rPr spc="20" dirty="0"/>
              <a:t> </a:t>
            </a:r>
            <a:r>
              <a:rPr spc="120" dirty="0"/>
              <a:t>pi</a:t>
            </a:r>
            <a:r>
              <a:rPr dirty="0"/>
              <a:t> </a:t>
            </a:r>
            <a:r>
              <a:rPr spc="-5" dirty="0"/>
              <a:t> </a:t>
            </a:r>
            <a:r>
              <a:rPr spc="-165" dirty="0"/>
              <a:t>=</a:t>
            </a:r>
            <a:r>
              <a:rPr dirty="0"/>
              <a:t>  </a:t>
            </a:r>
            <a:r>
              <a:rPr spc="-170" dirty="0"/>
              <a:t>4</a:t>
            </a:r>
            <a:r>
              <a:rPr dirty="0"/>
              <a:t> </a:t>
            </a:r>
            <a:r>
              <a:rPr spc="5" dirty="0"/>
              <a:t> </a:t>
            </a:r>
            <a:r>
              <a:rPr spc="114" dirty="0"/>
              <a:t>*</a:t>
            </a:r>
            <a:r>
              <a:rPr dirty="0"/>
              <a:t> </a:t>
            </a:r>
            <a:r>
              <a:rPr spc="-5" dirty="0"/>
              <a:t> </a:t>
            </a:r>
            <a:r>
              <a:rPr spc="20" dirty="0"/>
              <a:t>(</a:t>
            </a:r>
            <a:r>
              <a:rPr spc="40" dirty="0"/>
              <a:t>h</a:t>
            </a:r>
            <a:r>
              <a:rPr spc="409" dirty="0"/>
              <a:t>i</a:t>
            </a:r>
            <a:r>
              <a:rPr spc="190" dirty="0"/>
              <a:t>ts</a:t>
            </a:r>
            <a:r>
              <a:rPr spc="125" dirty="0"/>
              <a:t>/</a:t>
            </a:r>
            <a:r>
              <a:rPr spc="-335" dirty="0"/>
              <a:t>DAR</a:t>
            </a:r>
            <a:r>
              <a:rPr spc="-300" dirty="0"/>
              <a:t>T</a:t>
            </a:r>
            <a:r>
              <a:rPr spc="-45" dirty="0"/>
              <a:t>S)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70" dirty="0"/>
              <a:t>p</a:t>
            </a:r>
            <a:r>
              <a:rPr spc="170" dirty="0"/>
              <a:t>rint("</a:t>
            </a:r>
            <a:r>
              <a:rPr spc="50" dirty="0"/>
              <a:t>Pi</a:t>
            </a:r>
            <a:r>
              <a:rPr b="0" dirty="0">
                <a:latin typeface="Arial Unicode MS"/>
                <a:cs typeface="Arial Unicode MS"/>
              </a:rPr>
              <a:t>的值是</a:t>
            </a:r>
            <a:r>
              <a:rPr b="0" spc="75" dirty="0">
                <a:latin typeface="Arial Unicode MS"/>
                <a:cs typeface="Arial Unicode MS"/>
              </a:rPr>
              <a:t> </a:t>
            </a:r>
            <a:r>
              <a:rPr spc="170" dirty="0"/>
              <a:t>{:.2f}F".</a:t>
            </a:r>
            <a:r>
              <a:rPr spc="145" dirty="0"/>
              <a:t>f</a:t>
            </a:r>
            <a:r>
              <a:rPr spc="-150" dirty="0"/>
              <a:t>o</a:t>
            </a:r>
            <a:r>
              <a:rPr spc="-145" dirty="0"/>
              <a:t>r</a:t>
            </a:r>
            <a:r>
              <a:rPr spc="-320" dirty="0"/>
              <a:t>m</a:t>
            </a:r>
            <a:r>
              <a:rPr spc="55" dirty="0"/>
              <a:t>a</a:t>
            </a:r>
            <a:r>
              <a:rPr spc="35" dirty="0"/>
              <a:t>t</a:t>
            </a:r>
            <a:r>
              <a:rPr spc="225" dirty="0"/>
              <a:t>(</a:t>
            </a:r>
            <a:r>
              <a:rPr spc="165" dirty="0"/>
              <a:t>p</a:t>
            </a:r>
            <a:r>
              <a:rPr spc="70" dirty="0"/>
              <a:t>i</a:t>
            </a:r>
            <a:r>
              <a:rPr spc="210" dirty="0"/>
              <a:t>))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953769">
              <a:lnSpc>
                <a:spcPct val="100000"/>
              </a:lnSpc>
            </a:pPr>
            <a:r>
              <a:rPr sz="2000" dirty="0">
                <a:solidFill>
                  <a:srgbClr val="000000"/>
                </a:solidFill>
                <a:latin typeface="Heiti SC"/>
                <a:cs typeface="Heiti SC"/>
              </a:rPr>
              <a:t>多层缩进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396240" y="2151888"/>
            <a:ext cx="4424172" cy="263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86" y="3570732"/>
            <a:ext cx="3537585" cy="78105"/>
          </a:xfrm>
          <a:custGeom>
            <a:avLst/>
            <a:gdLst/>
            <a:ahLst/>
            <a:cxnLst/>
            <a:rect l="l" t="t" r="r" b="b"/>
            <a:pathLst>
              <a:path w="3537585" h="78104">
                <a:moveTo>
                  <a:pt x="3459606" y="0"/>
                </a:moveTo>
                <a:lnTo>
                  <a:pt x="3459606" y="77724"/>
                </a:lnTo>
                <a:lnTo>
                  <a:pt x="3511423" y="51816"/>
                </a:lnTo>
                <a:lnTo>
                  <a:pt x="3472561" y="51816"/>
                </a:lnTo>
                <a:lnTo>
                  <a:pt x="3472561" y="25908"/>
                </a:lnTo>
                <a:lnTo>
                  <a:pt x="3511422" y="25908"/>
                </a:lnTo>
                <a:lnTo>
                  <a:pt x="3459606" y="0"/>
                </a:lnTo>
                <a:close/>
              </a:path>
              <a:path w="3537585" h="78104">
                <a:moveTo>
                  <a:pt x="345960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459606" y="51816"/>
                </a:lnTo>
                <a:lnTo>
                  <a:pt x="3459606" y="25908"/>
                </a:lnTo>
                <a:close/>
              </a:path>
              <a:path w="3537585" h="78104">
                <a:moveTo>
                  <a:pt x="3511422" y="25908"/>
                </a:moveTo>
                <a:lnTo>
                  <a:pt x="3472561" y="25908"/>
                </a:lnTo>
                <a:lnTo>
                  <a:pt x="3472561" y="51816"/>
                </a:lnTo>
                <a:lnTo>
                  <a:pt x="3511423" y="51816"/>
                </a:lnTo>
                <a:lnTo>
                  <a:pt x="3537330" y="38862"/>
                </a:lnTo>
                <a:lnTo>
                  <a:pt x="351142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8672" y="3418332"/>
            <a:ext cx="377951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0342" y="2841498"/>
            <a:ext cx="78105" cy="594360"/>
          </a:xfrm>
          <a:custGeom>
            <a:avLst/>
            <a:gdLst/>
            <a:ahLst/>
            <a:cxnLst/>
            <a:rect l="l" t="t" r="r" b="b"/>
            <a:pathLst>
              <a:path w="78105" h="594360">
                <a:moveTo>
                  <a:pt x="51815" y="64769"/>
                </a:moveTo>
                <a:lnTo>
                  <a:pt x="25907" y="64769"/>
                </a:lnTo>
                <a:lnTo>
                  <a:pt x="26415" y="593978"/>
                </a:lnTo>
                <a:lnTo>
                  <a:pt x="52324" y="593978"/>
                </a:lnTo>
                <a:lnTo>
                  <a:pt x="51815" y="64769"/>
                </a:lnTo>
                <a:close/>
              </a:path>
              <a:path w="78105" h="594360">
                <a:moveTo>
                  <a:pt x="38734" y="0"/>
                </a:moveTo>
                <a:lnTo>
                  <a:pt x="0" y="77724"/>
                </a:lnTo>
                <a:lnTo>
                  <a:pt x="25920" y="77724"/>
                </a:lnTo>
                <a:lnTo>
                  <a:pt x="25907" y="64769"/>
                </a:lnTo>
                <a:lnTo>
                  <a:pt x="71225" y="64769"/>
                </a:lnTo>
                <a:lnTo>
                  <a:pt x="38734" y="0"/>
                </a:lnTo>
                <a:close/>
              </a:path>
              <a:path w="78105" h="594360">
                <a:moveTo>
                  <a:pt x="71225" y="64769"/>
                </a:moveTo>
                <a:lnTo>
                  <a:pt x="51815" y="64769"/>
                </a:lnTo>
                <a:lnTo>
                  <a:pt x="51828" y="77724"/>
                </a:lnTo>
                <a:lnTo>
                  <a:pt x="77724" y="77724"/>
                </a:lnTo>
                <a:lnTo>
                  <a:pt x="71225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0867" y="3758244"/>
            <a:ext cx="479171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0" dirty="0">
                <a:latin typeface="FZLTZHB--B51-0"/>
                <a:cs typeface="FZLTZHB--B51-0"/>
              </a:rPr>
              <a:t>x</a:t>
            </a:r>
            <a:endParaRPr sz="2000">
              <a:latin typeface="FZLTZHB--B51-0"/>
              <a:cs typeface="FZLTZHB--B51-0"/>
            </a:endParaRPr>
          </a:p>
          <a:p>
            <a:pPr marL="924560">
              <a:lnSpc>
                <a:spcPct val="100000"/>
              </a:lnSpc>
              <a:spcBef>
                <a:spcPts val="434"/>
              </a:spcBef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seth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只改变方向但不行进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345" y="2543608"/>
            <a:ext cx="107124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90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27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  <a:p>
            <a:pPr marL="683260">
              <a:lnSpc>
                <a:spcPct val="100000"/>
              </a:lnSpc>
              <a:spcBef>
                <a:spcPts val="235"/>
              </a:spcBef>
            </a:pPr>
            <a:r>
              <a:rPr sz="2000" b="1" spc="-110" dirty="0">
                <a:latin typeface="FZLTZHB--B51-0"/>
                <a:cs typeface="FZLTZHB--B51-0"/>
              </a:rPr>
              <a:t>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7846" y="3364536"/>
            <a:ext cx="88391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3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60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6345" y="4512057"/>
            <a:ext cx="1071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9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45842" y="3891534"/>
            <a:ext cx="0" cy="494665"/>
          </a:xfrm>
          <a:custGeom>
            <a:avLst/>
            <a:gdLst/>
            <a:ahLst/>
            <a:cxnLst/>
            <a:rect l="l" t="t" r="r" b="b"/>
            <a:pathLst>
              <a:path h="494664">
                <a:moveTo>
                  <a:pt x="0" y="49446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800" y="3345622"/>
            <a:ext cx="118173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1400" b="1" spc="75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275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18</a:t>
            </a:r>
            <a:r>
              <a:rPr sz="1400" b="1" spc="8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14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4189" y="1638019"/>
            <a:ext cx="30543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40" dirty="0">
                <a:solidFill>
                  <a:srgbClr val="D98430"/>
                </a:solidFill>
                <a:latin typeface="FZLTZHB--B51-0"/>
                <a:cs typeface="FZLTZHB--B51-0"/>
              </a:rPr>
              <a:t>s</a:t>
            </a:r>
            <a:r>
              <a:rPr sz="2400" b="1" spc="-27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4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400" b="1" spc="9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280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400" b="1" spc="114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4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2854" y="2650733"/>
            <a:ext cx="35750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改变海龟行进方向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854" y="3382507"/>
            <a:ext cx="261048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dirty="0">
                <a:latin typeface="Heiti SC"/>
                <a:cs typeface="Heiti SC"/>
              </a:rPr>
              <a:t>为绝对度数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8111391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4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567081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6" name="object 6"/>
          <p:cNvSpPr/>
          <p:nvPr/>
        </p:nvSpPr>
        <p:spPr>
          <a:xfrm>
            <a:off x="1886711" y="1578863"/>
            <a:ext cx="5132832" cy="2990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0394" y="3182111"/>
            <a:ext cx="4104640" cy="78105"/>
          </a:xfrm>
          <a:custGeom>
            <a:avLst/>
            <a:gdLst/>
            <a:ahLst/>
            <a:cxnLst/>
            <a:rect l="l" t="t" r="r" b="b"/>
            <a:pathLst>
              <a:path w="4104640" h="78104">
                <a:moveTo>
                  <a:pt x="4026789" y="0"/>
                </a:moveTo>
                <a:lnTo>
                  <a:pt x="4026789" y="77724"/>
                </a:lnTo>
                <a:lnTo>
                  <a:pt x="4078605" y="51815"/>
                </a:lnTo>
                <a:lnTo>
                  <a:pt x="4039743" y="51815"/>
                </a:lnTo>
                <a:lnTo>
                  <a:pt x="4039743" y="25907"/>
                </a:lnTo>
                <a:lnTo>
                  <a:pt x="4078604" y="25907"/>
                </a:lnTo>
                <a:lnTo>
                  <a:pt x="4026789" y="0"/>
                </a:lnTo>
                <a:close/>
              </a:path>
              <a:path w="4104640" h="78104">
                <a:moveTo>
                  <a:pt x="402678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26789" y="51815"/>
                </a:lnTo>
                <a:lnTo>
                  <a:pt x="4026789" y="25907"/>
                </a:lnTo>
                <a:close/>
              </a:path>
              <a:path w="4104640" h="78104">
                <a:moveTo>
                  <a:pt x="4078604" y="25907"/>
                </a:moveTo>
                <a:lnTo>
                  <a:pt x="4039743" y="25907"/>
                </a:lnTo>
                <a:lnTo>
                  <a:pt x="4039743" y="51815"/>
                </a:lnTo>
                <a:lnTo>
                  <a:pt x="4078605" y="51815"/>
                </a:lnTo>
                <a:lnTo>
                  <a:pt x="4104513" y="38862"/>
                </a:lnTo>
                <a:lnTo>
                  <a:pt x="407860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7847" y="3003804"/>
            <a:ext cx="438912" cy="376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070" y="2356866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070" y="3542538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562127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2886" y="4225502"/>
            <a:ext cx="26809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35" dirty="0">
                <a:solidFill>
                  <a:srgbClr val="00AA03"/>
                </a:solidFill>
                <a:latin typeface="FZLTZHB--B51-0"/>
                <a:cs typeface="FZLTZHB--B51-0"/>
              </a:rPr>
              <a:t>gl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595" y="1985858"/>
            <a:ext cx="519112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648585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an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95" dirty="0">
                <a:solidFill>
                  <a:srgbClr val="00AA03"/>
                </a:solidFill>
                <a:latin typeface="FZLTZHB--B51-0"/>
                <a:cs typeface="FZLTZHB--B51-0"/>
              </a:rPr>
              <a:t>l</a:t>
            </a:r>
            <a:r>
              <a:rPr sz="2000" b="1" spc="254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87DC5"/>
                </a:solidFill>
                <a:latin typeface="Heiti SC"/>
                <a:cs typeface="Heiti SC"/>
              </a:rPr>
              <a:t>海龟角度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6030506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8100" y="1789176"/>
            <a:ext cx="4751832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06" y="1547708"/>
            <a:ext cx="2401570" cy="208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  <a:tabLst>
                <a:tab pos="991235" algn="l"/>
              </a:tabLst>
            </a:pPr>
            <a:r>
              <a:rPr sz="2000" b="1" spc="-30" dirty="0">
                <a:solidFill>
                  <a:srgbClr val="FF921A"/>
                </a:solidFill>
                <a:latin typeface="FZLTZHB--B51-0"/>
                <a:cs typeface="FZLTZHB--B51-0"/>
              </a:rPr>
              <a:t>import	</a:t>
            </a:r>
            <a:r>
              <a:rPr sz="20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000" b="1" spc="9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000" b="1" spc="3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17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0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190" dirty="0">
                <a:solidFill>
                  <a:srgbClr val="006FC0"/>
                </a:solidFill>
                <a:latin typeface="FZLTZHB--B51-0"/>
                <a:cs typeface="FZLTZHB--B51-0"/>
              </a:rPr>
              <a:t>tur</a:t>
            </a:r>
            <a:r>
              <a:rPr sz="2000" b="1" spc="135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45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150" dirty="0">
                <a:solidFill>
                  <a:srgbClr val="D98430"/>
                </a:solidFill>
                <a:latin typeface="FZLTZHB--B51-0"/>
                <a:cs typeface="FZLTZHB--B51-0"/>
              </a:rPr>
              <a:t>ri</a:t>
            </a:r>
            <a:r>
              <a:rPr sz="2000" b="1" spc="280" dirty="0">
                <a:solidFill>
                  <a:srgbClr val="D98430"/>
                </a:solidFill>
                <a:latin typeface="FZLTZHB--B51-0"/>
                <a:cs typeface="FZLTZHB--B51-0"/>
              </a:rPr>
              <a:t>g</a:t>
            </a:r>
            <a:r>
              <a:rPr sz="2000" b="1" spc="-245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5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3821643"/>
            <a:ext cx="226123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70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195" dirty="0">
                <a:solidFill>
                  <a:srgbClr val="D98430"/>
                </a:solidFill>
                <a:latin typeface="FZLTZHB--B51-0"/>
                <a:cs typeface="FZLTZHB--B51-0"/>
              </a:rPr>
              <a:t>f</a:t>
            </a:r>
            <a:r>
              <a:rPr sz="2000" b="1" spc="335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125" dirty="0">
                <a:solidFill>
                  <a:srgbClr val="00AA03"/>
                </a:solidFill>
                <a:latin typeface="FZLTZHB--B51-0"/>
                <a:cs typeface="FZLTZHB--B51-0"/>
              </a:rPr>
              <a:t>13</a:t>
            </a:r>
            <a:r>
              <a:rPr sz="2000" b="1" spc="-15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r>
              <a:rPr sz="2000" b="1" spc="215" dirty="0">
                <a:solidFill>
                  <a:srgbClr val="006FC0"/>
                </a:solidFill>
                <a:latin typeface="FZLTZHB--B51-0"/>
                <a:cs typeface="FZLTZHB--B51-0"/>
              </a:rPr>
              <a:t> </a:t>
            </a: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85" dirty="0">
                <a:solidFill>
                  <a:srgbClr val="D98430"/>
                </a:solidFill>
                <a:latin typeface="FZLTZHB--B51-0"/>
                <a:cs typeface="FZLTZHB--B51-0"/>
              </a:rPr>
              <a:t>fd</a:t>
            </a:r>
            <a:r>
              <a:rPr sz="2000" b="1" spc="30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50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4455">
              <a:lnSpc>
                <a:spcPts val="4790"/>
              </a:lnSpc>
            </a:pPr>
            <a:r>
              <a:rPr spc="-530" dirty="0">
                <a:latin typeface="Arial"/>
                <a:cs typeface="Arial"/>
              </a:rPr>
              <a:t>T</a:t>
            </a:r>
            <a:r>
              <a:rPr spc="265" dirty="0">
                <a:latin typeface="Arial"/>
                <a:cs typeface="Arial"/>
              </a:rPr>
              <a:t>u</a:t>
            </a:r>
            <a:r>
              <a:rPr spc="270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20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角度坐标体系</a:t>
            </a:r>
          </a:p>
        </p:txBody>
      </p:sp>
      <p:sp>
        <p:nvSpPr>
          <p:cNvPr id="9" name="object 9"/>
          <p:cNvSpPr/>
          <p:nvPr/>
        </p:nvSpPr>
        <p:spPr>
          <a:xfrm>
            <a:off x="6160770" y="2522982"/>
            <a:ext cx="711835" cy="684530"/>
          </a:xfrm>
          <a:custGeom>
            <a:avLst/>
            <a:gdLst/>
            <a:ahLst/>
            <a:cxnLst/>
            <a:rect l="l" t="t" r="r" b="b"/>
            <a:pathLst>
              <a:path w="711834" h="684530">
                <a:moveTo>
                  <a:pt x="0" y="684403"/>
                </a:moveTo>
                <a:lnTo>
                  <a:pt x="71183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2478" y="2522982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78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3460" y="3411473"/>
            <a:ext cx="721360" cy="694055"/>
          </a:xfrm>
          <a:custGeom>
            <a:avLst/>
            <a:gdLst/>
            <a:ahLst/>
            <a:cxnLst/>
            <a:rect l="l" t="t" r="r" b="b"/>
            <a:pathLst>
              <a:path w="721359" h="694054">
                <a:moveTo>
                  <a:pt x="655858" y="44564"/>
                </a:moveTo>
                <a:lnTo>
                  <a:pt x="0" y="675017"/>
                </a:lnTo>
                <a:lnTo>
                  <a:pt x="18034" y="693686"/>
                </a:lnTo>
                <a:lnTo>
                  <a:pt x="673788" y="63213"/>
                </a:lnTo>
                <a:lnTo>
                  <a:pt x="655858" y="44564"/>
                </a:lnTo>
                <a:close/>
              </a:path>
              <a:path w="721359" h="694054">
                <a:moveTo>
                  <a:pt x="708226" y="35559"/>
                </a:moveTo>
                <a:lnTo>
                  <a:pt x="665226" y="35559"/>
                </a:lnTo>
                <a:lnTo>
                  <a:pt x="683133" y="54228"/>
                </a:lnTo>
                <a:lnTo>
                  <a:pt x="673788" y="63213"/>
                </a:lnTo>
                <a:lnTo>
                  <a:pt x="691769" y="81914"/>
                </a:lnTo>
                <a:lnTo>
                  <a:pt x="708226" y="35559"/>
                </a:lnTo>
                <a:close/>
              </a:path>
              <a:path w="721359" h="694054">
                <a:moveTo>
                  <a:pt x="665226" y="35559"/>
                </a:moveTo>
                <a:lnTo>
                  <a:pt x="655858" y="44564"/>
                </a:lnTo>
                <a:lnTo>
                  <a:pt x="673788" y="63213"/>
                </a:lnTo>
                <a:lnTo>
                  <a:pt x="683133" y="54228"/>
                </a:lnTo>
                <a:lnTo>
                  <a:pt x="665226" y="35559"/>
                </a:lnTo>
                <a:close/>
              </a:path>
              <a:path w="721359" h="694054">
                <a:moveTo>
                  <a:pt x="720852" y="0"/>
                </a:moveTo>
                <a:lnTo>
                  <a:pt x="637921" y="25907"/>
                </a:lnTo>
                <a:lnTo>
                  <a:pt x="655858" y="44564"/>
                </a:lnTo>
                <a:lnTo>
                  <a:pt x="665226" y="35559"/>
                </a:lnTo>
                <a:lnTo>
                  <a:pt x="708226" y="35559"/>
                </a:lnTo>
                <a:lnTo>
                  <a:pt x="720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38036" y="2560690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10" h="365125">
                <a:moveTo>
                  <a:pt x="79391" y="240549"/>
                </a:moveTo>
                <a:lnTo>
                  <a:pt x="36829" y="240549"/>
                </a:lnTo>
                <a:lnTo>
                  <a:pt x="108203" y="316749"/>
                </a:lnTo>
                <a:lnTo>
                  <a:pt x="77977" y="344943"/>
                </a:lnTo>
                <a:lnTo>
                  <a:pt x="96392" y="364628"/>
                </a:lnTo>
                <a:lnTo>
                  <a:pt x="170237" y="295540"/>
                </a:lnTo>
                <a:lnTo>
                  <a:pt x="130810" y="295540"/>
                </a:lnTo>
                <a:lnTo>
                  <a:pt x="79391" y="240549"/>
                </a:lnTo>
                <a:close/>
              </a:path>
              <a:path w="359410" h="365125">
                <a:moveTo>
                  <a:pt x="156845" y="271156"/>
                </a:moveTo>
                <a:lnTo>
                  <a:pt x="130810" y="295540"/>
                </a:lnTo>
                <a:lnTo>
                  <a:pt x="170237" y="295540"/>
                </a:lnTo>
                <a:lnTo>
                  <a:pt x="175260" y="290841"/>
                </a:lnTo>
                <a:lnTo>
                  <a:pt x="156845" y="271156"/>
                </a:lnTo>
                <a:close/>
              </a:path>
              <a:path w="359410" h="365125">
                <a:moveTo>
                  <a:pt x="37591" y="195845"/>
                </a:moveTo>
                <a:lnTo>
                  <a:pt x="19050" y="213244"/>
                </a:lnTo>
                <a:lnTo>
                  <a:pt x="0" y="268362"/>
                </a:lnTo>
                <a:lnTo>
                  <a:pt x="24129" y="279665"/>
                </a:lnTo>
                <a:lnTo>
                  <a:pt x="36829" y="240549"/>
                </a:lnTo>
                <a:lnTo>
                  <a:pt x="79391" y="240549"/>
                </a:lnTo>
                <a:lnTo>
                  <a:pt x="37591" y="195845"/>
                </a:lnTo>
                <a:close/>
              </a:path>
              <a:path w="359410" h="365125">
                <a:moveTo>
                  <a:pt x="250993" y="172858"/>
                </a:moveTo>
                <a:lnTo>
                  <a:pt x="205739" y="172858"/>
                </a:lnTo>
                <a:lnTo>
                  <a:pt x="212343" y="175525"/>
                </a:lnTo>
                <a:lnTo>
                  <a:pt x="218960" y="182698"/>
                </a:lnTo>
                <a:lnTo>
                  <a:pt x="224318" y="192725"/>
                </a:lnTo>
                <a:lnTo>
                  <a:pt x="223977" y="206293"/>
                </a:lnTo>
                <a:lnTo>
                  <a:pt x="218551" y="216854"/>
                </a:lnTo>
                <a:lnTo>
                  <a:pt x="189484" y="243470"/>
                </a:lnTo>
                <a:lnTo>
                  <a:pt x="180721" y="248804"/>
                </a:lnTo>
                <a:lnTo>
                  <a:pt x="198754" y="268235"/>
                </a:lnTo>
                <a:lnTo>
                  <a:pt x="200787" y="266838"/>
                </a:lnTo>
                <a:lnTo>
                  <a:pt x="202946" y="265314"/>
                </a:lnTo>
                <a:lnTo>
                  <a:pt x="205232" y="263663"/>
                </a:lnTo>
                <a:lnTo>
                  <a:pt x="207645" y="262012"/>
                </a:lnTo>
                <a:lnTo>
                  <a:pt x="209930" y="260361"/>
                </a:lnTo>
                <a:lnTo>
                  <a:pt x="212343" y="258456"/>
                </a:lnTo>
                <a:lnTo>
                  <a:pt x="214629" y="256551"/>
                </a:lnTo>
                <a:lnTo>
                  <a:pt x="216915" y="254773"/>
                </a:lnTo>
                <a:lnTo>
                  <a:pt x="243712" y="225309"/>
                </a:lnTo>
                <a:lnTo>
                  <a:pt x="254762" y="194194"/>
                </a:lnTo>
                <a:lnTo>
                  <a:pt x="254508" y="186574"/>
                </a:lnTo>
                <a:lnTo>
                  <a:pt x="252602" y="179081"/>
                </a:lnTo>
                <a:lnTo>
                  <a:pt x="250993" y="172858"/>
                </a:lnTo>
                <a:close/>
              </a:path>
              <a:path w="359410" h="365125">
                <a:moveTo>
                  <a:pt x="158750" y="83958"/>
                </a:moveTo>
                <a:lnTo>
                  <a:pt x="90297" y="147966"/>
                </a:lnTo>
                <a:lnTo>
                  <a:pt x="149351" y="210958"/>
                </a:lnTo>
                <a:lnTo>
                  <a:pt x="177020" y="185262"/>
                </a:lnTo>
                <a:lnTo>
                  <a:pt x="188350" y="177356"/>
                </a:lnTo>
                <a:lnTo>
                  <a:pt x="198374" y="173874"/>
                </a:lnTo>
                <a:lnTo>
                  <a:pt x="200215" y="173620"/>
                </a:lnTo>
                <a:lnTo>
                  <a:pt x="153162" y="173620"/>
                </a:lnTo>
                <a:lnTo>
                  <a:pt x="130555" y="149363"/>
                </a:lnTo>
                <a:lnTo>
                  <a:pt x="178308" y="104786"/>
                </a:lnTo>
                <a:lnTo>
                  <a:pt x="158750" y="83958"/>
                </a:lnTo>
                <a:close/>
              </a:path>
              <a:path w="359410" h="365125">
                <a:moveTo>
                  <a:pt x="207137" y="141743"/>
                </a:moveTo>
                <a:lnTo>
                  <a:pt x="167639" y="159904"/>
                </a:lnTo>
                <a:lnTo>
                  <a:pt x="161671" y="165619"/>
                </a:lnTo>
                <a:lnTo>
                  <a:pt x="153162" y="173620"/>
                </a:lnTo>
                <a:lnTo>
                  <a:pt x="200215" y="173620"/>
                </a:lnTo>
                <a:lnTo>
                  <a:pt x="205739" y="172858"/>
                </a:lnTo>
                <a:lnTo>
                  <a:pt x="250993" y="172858"/>
                </a:lnTo>
                <a:lnTo>
                  <a:pt x="250698" y="171715"/>
                </a:lnTo>
                <a:lnTo>
                  <a:pt x="246761" y="164857"/>
                </a:lnTo>
                <a:lnTo>
                  <a:pt x="240791" y="158507"/>
                </a:lnTo>
                <a:lnTo>
                  <a:pt x="234187" y="151395"/>
                </a:lnTo>
                <a:lnTo>
                  <a:pt x="227457" y="146823"/>
                </a:lnTo>
                <a:lnTo>
                  <a:pt x="213867" y="142251"/>
                </a:lnTo>
                <a:lnTo>
                  <a:pt x="207137" y="141743"/>
                </a:lnTo>
                <a:close/>
              </a:path>
              <a:path w="359410" h="365125">
                <a:moveTo>
                  <a:pt x="268471" y="0"/>
                </a:moveTo>
                <a:lnTo>
                  <a:pt x="221628" y="21906"/>
                </a:lnTo>
                <a:lnTo>
                  <a:pt x="207231" y="57476"/>
                </a:lnTo>
                <a:lnTo>
                  <a:pt x="208029" y="71546"/>
                </a:lnTo>
                <a:lnTo>
                  <a:pt x="230934" y="115456"/>
                </a:lnTo>
                <a:lnTo>
                  <a:pt x="260211" y="142871"/>
                </a:lnTo>
                <a:lnTo>
                  <a:pt x="296270" y="157709"/>
                </a:lnTo>
                <a:lnTo>
                  <a:pt x="307915" y="157278"/>
                </a:lnTo>
                <a:lnTo>
                  <a:pt x="321271" y="153528"/>
                </a:lnTo>
                <a:lnTo>
                  <a:pt x="331141" y="147735"/>
                </a:lnTo>
                <a:lnTo>
                  <a:pt x="342520" y="138086"/>
                </a:lnTo>
                <a:lnTo>
                  <a:pt x="348887" y="129932"/>
                </a:lnTo>
                <a:lnTo>
                  <a:pt x="301116" y="129932"/>
                </a:lnTo>
                <a:lnTo>
                  <a:pt x="294259" y="128027"/>
                </a:lnTo>
                <a:lnTo>
                  <a:pt x="286892" y="123963"/>
                </a:lnTo>
                <a:lnTo>
                  <a:pt x="290073" y="107580"/>
                </a:lnTo>
                <a:lnTo>
                  <a:pt x="265302" y="107580"/>
                </a:lnTo>
                <a:lnTo>
                  <a:pt x="264160" y="106691"/>
                </a:lnTo>
                <a:lnTo>
                  <a:pt x="263016" y="105675"/>
                </a:lnTo>
                <a:lnTo>
                  <a:pt x="261112" y="103516"/>
                </a:lnTo>
                <a:lnTo>
                  <a:pt x="258825" y="101230"/>
                </a:lnTo>
                <a:lnTo>
                  <a:pt x="236474" y="67702"/>
                </a:lnTo>
                <a:lnTo>
                  <a:pt x="234187" y="51573"/>
                </a:lnTo>
                <a:lnTo>
                  <a:pt x="236727" y="42683"/>
                </a:lnTo>
                <a:lnTo>
                  <a:pt x="265049" y="28078"/>
                </a:lnTo>
                <a:lnTo>
                  <a:pt x="321691" y="28078"/>
                </a:lnTo>
                <a:lnTo>
                  <a:pt x="315142" y="22132"/>
                </a:lnTo>
                <a:lnTo>
                  <a:pt x="305165" y="14595"/>
                </a:lnTo>
                <a:lnTo>
                  <a:pt x="293157" y="7115"/>
                </a:lnTo>
                <a:lnTo>
                  <a:pt x="281732" y="2656"/>
                </a:lnTo>
                <a:lnTo>
                  <a:pt x="268471" y="0"/>
                </a:lnTo>
                <a:close/>
              </a:path>
              <a:path w="359410" h="365125">
                <a:moveTo>
                  <a:pt x="341433" y="50684"/>
                </a:moveTo>
                <a:lnTo>
                  <a:pt x="301116" y="50684"/>
                </a:lnTo>
                <a:lnTo>
                  <a:pt x="302005" y="51700"/>
                </a:lnTo>
                <a:lnTo>
                  <a:pt x="304038" y="53732"/>
                </a:lnTo>
                <a:lnTo>
                  <a:pt x="305180" y="54621"/>
                </a:lnTo>
                <a:lnTo>
                  <a:pt x="306197" y="55637"/>
                </a:lnTo>
                <a:lnTo>
                  <a:pt x="307086" y="56780"/>
                </a:lnTo>
                <a:lnTo>
                  <a:pt x="307741" y="57476"/>
                </a:lnTo>
                <a:lnTo>
                  <a:pt x="316503" y="67749"/>
                </a:lnTo>
                <a:lnTo>
                  <a:pt x="331850" y="101230"/>
                </a:lnTo>
                <a:lnTo>
                  <a:pt x="331850" y="106183"/>
                </a:lnTo>
                <a:lnTo>
                  <a:pt x="330453" y="110755"/>
                </a:lnTo>
                <a:lnTo>
                  <a:pt x="329184" y="115200"/>
                </a:lnTo>
                <a:lnTo>
                  <a:pt x="326898" y="119010"/>
                </a:lnTo>
                <a:lnTo>
                  <a:pt x="323468" y="122185"/>
                </a:lnTo>
                <a:lnTo>
                  <a:pt x="318770" y="126630"/>
                </a:lnTo>
                <a:lnTo>
                  <a:pt x="313436" y="129043"/>
                </a:lnTo>
                <a:lnTo>
                  <a:pt x="307213" y="129424"/>
                </a:lnTo>
                <a:lnTo>
                  <a:pt x="301116" y="129932"/>
                </a:lnTo>
                <a:lnTo>
                  <a:pt x="348887" y="129932"/>
                </a:lnTo>
                <a:lnTo>
                  <a:pt x="350211" y="128236"/>
                </a:lnTo>
                <a:lnTo>
                  <a:pt x="356070" y="116585"/>
                </a:lnTo>
                <a:lnTo>
                  <a:pt x="358771" y="104786"/>
                </a:lnTo>
                <a:lnTo>
                  <a:pt x="358826" y="91519"/>
                </a:lnTo>
                <a:lnTo>
                  <a:pt x="357024" y="82256"/>
                </a:lnTo>
                <a:lnTo>
                  <a:pt x="352727" y="70862"/>
                </a:lnTo>
                <a:lnTo>
                  <a:pt x="344963" y="55605"/>
                </a:lnTo>
                <a:lnTo>
                  <a:pt x="341433" y="50684"/>
                </a:lnTo>
                <a:close/>
              </a:path>
              <a:path w="359410" h="365125">
                <a:moveTo>
                  <a:pt x="321691" y="28078"/>
                </a:moveTo>
                <a:lnTo>
                  <a:pt x="265049" y="28078"/>
                </a:lnTo>
                <a:lnTo>
                  <a:pt x="271907" y="29856"/>
                </a:lnTo>
                <a:lnTo>
                  <a:pt x="279653" y="33920"/>
                </a:lnTo>
                <a:lnTo>
                  <a:pt x="265302" y="107580"/>
                </a:lnTo>
                <a:lnTo>
                  <a:pt x="290073" y="107580"/>
                </a:lnTo>
                <a:lnTo>
                  <a:pt x="301116" y="50684"/>
                </a:lnTo>
                <a:lnTo>
                  <a:pt x="341433" y="50684"/>
                </a:lnTo>
                <a:lnTo>
                  <a:pt x="337607" y="45348"/>
                </a:lnTo>
                <a:lnTo>
                  <a:pt x="328802" y="35063"/>
                </a:lnTo>
                <a:lnTo>
                  <a:pt x="323972" y="30149"/>
                </a:lnTo>
                <a:lnTo>
                  <a:pt x="321691" y="28078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6742" y="3708768"/>
            <a:ext cx="359410" cy="365125"/>
          </a:xfrm>
          <a:custGeom>
            <a:avLst/>
            <a:gdLst/>
            <a:ahLst/>
            <a:cxnLst/>
            <a:rect l="l" t="t" r="r" b="b"/>
            <a:pathLst>
              <a:path w="359409" h="365125">
                <a:moveTo>
                  <a:pt x="79480" y="240474"/>
                </a:moveTo>
                <a:lnTo>
                  <a:pt x="36956" y="240474"/>
                </a:lnTo>
                <a:lnTo>
                  <a:pt x="108203" y="316699"/>
                </a:lnTo>
                <a:lnTo>
                  <a:pt x="77977" y="344969"/>
                </a:lnTo>
                <a:lnTo>
                  <a:pt x="96392" y="364667"/>
                </a:lnTo>
                <a:lnTo>
                  <a:pt x="170388" y="295478"/>
                </a:lnTo>
                <a:lnTo>
                  <a:pt x="130936" y="295478"/>
                </a:lnTo>
                <a:lnTo>
                  <a:pt x="79480" y="240474"/>
                </a:lnTo>
                <a:close/>
              </a:path>
              <a:path w="359409" h="365125">
                <a:moveTo>
                  <a:pt x="156972" y="271106"/>
                </a:moveTo>
                <a:lnTo>
                  <a:pt x="130936" y="295478"/>
                </a:lnTo>
                <a:lnTo>
                  <a:pt x="170388" y="295478"/>
                </a:lnTo>
                <a:lnTo>
                  <a:pt x="175386" y="290804"/>
                </a:lnTo>
                <a:lnTo>
                  <a:pt x="156972" y="271106"/>
                </a:lnTo>
                <a:close/>
              </a:path>
              <a:path w="359409" h="365125">
                <a:moveTo>
                  <a:pt x="37718" y="195833"/>
                </a:moveTo>
                <a:lnTo>
                  <a:pt x="19050" y="213232"/>
                </a:lnTo>
                <a:lnTo>
                  <a:pt x="0" y="268350"/>
                </a:lnTo>
                <a:lnTo>
                  <a:pt x="24129" y="279615"/>
                </a:lnTo>
                <a:lnTo>
                  <a:pt x="36956" y="240474"/>
                </a:lnTo>
                <a:lnTo>
                  <a:pt x="79480" y="240474"/>
                </a:lnTo>
                <a:lnTo>
                  <a:pt x="37718" y="195833"/>
                </a:lnTo>
                <a:close/>
              </a:path>
              <a:path w="359409" h="365125">
                <a:moveTo>
                  <a:pt x="251018" y="172846"/>
                </a:moveTo>
                <a:lnTo>
                  <a:pt x="205739" y="172846"/>
                </a:lnTo>
                <a:lnTo>
                  <a:pt x="212471" y="175551"/>
                </a:lnTo>
                <a:lnTo>
                  <a:pt x="219009" y="182595"/>
                </a:lnTo>
                <a:lnTo>
                  <a:pt x="224331" y="192660"/>
                </a:lnTo>
                <a:lnTo>
                  <a:pt x="224040" y="206220"/>
                </a:lnTo>
                <a:lnTo>
                  <a:pt x="218691" y="216807"/>
                </a:lnTo>
                <a:lnTo>
                  <a:pt x="189610" y="243446"/>
                </a:lnTo>
                <a:lnTo>
                  <a:pt x="180721" y="248843"/>
                </a:lnTo>
                <a:lnTo>
                  <a:pt x="198881" y="268173"/>
                </a:lnTo>
                <a:lnTo>
                  <a:pt x="200913" y="266839"/>
                </a:lnTo>
                <a:lnTo>
                  <a:pt x="203073" y="265340"/>
                </a:lnTo>
                <a:lnTo>
                  <a:pt x="210057" y="260286"/>
                </a:lnTo>
                <a:lnTo>
                  <a:pt x="212343" y="258432"/>
                </a:lnTo>
                <a:lnTo>
                  <a:pt x="214756" y="256565"/>
                </a:lnTo>
                <a:lnTo>
                  <a:pt x="217042" y="254711"/>
                </a:lnTo>
                <a:lnTo>
                  <a:pt x="219201" y="252856"/>
                </a:lnTo>
                <a:lnTo>
                  <a:pt x="221487" y="250989"/>
                </a:lnTo>
                <a:lnTo>
                  <a:pt x="248538" y="217512"/>
                </a:lnTo>
                <a:lnTo>
                  <a:pt x="253237" y="201942"/>
                </a:lnTo>
                <a:lnTo>
                  <a:pt x="254888" y="194132"/>
                </a:lnTo>
                <a:lnTo>
                  <a:pt x="254634" y="186524"/>
                </a:lnTo>
                <a:lnTo>
                  <a:pt x="252729" y="179095"/>
                </a:lnTo>
                <a:lnTo>
                  <a:pt x="251018" y="172846"/>
                </a:lnTo>
                <a:close/>
              </a:path>
              <a:path w="359409" h="365125">
                <a:moveTo>
                  <a:pt x="158876" y="83832"/>
                </a:moveTo>
                <a:lnTo>
                  <a:pt x="90424" y="147840"/>
                </a:lnTo>
                <a:lnTo>
                  <a:pt x="149351" y="210959"/>
                </a:lnTo>
                <a:lnTo>
                  <a:pt x="177070" y="185263"/>
                </a:lnTo>
                <a:lnTo>
                  <a:pt x="188443" y="177357"/>
                </a:lnTo>
                <a:lnTo>
                  <a:pt x="198374" y="173862"/>
                </a:lnTo>
                <a:lnTo>
                  <a:pt x="200675" y="173545"/>
                </a:lnTo>
                <a:lnTo>
                  <a:pt x="153161" y="173545"/>
                </a:lnTo>
                <a:lnTo>
                  <a:pt x="130682" y="149364"/>
                </a:lnTo>
                <a:lnTo>
                  <a:pt x="178307" y="104787"/>
                </a:lnTo>
                <a:lnTo>
                  <a:pt x="158876" y="83832"/>
                </a:lnTo>
                <a:close/>
              </a:path>
              <a:path w="359409" h="365125">
                <a:moveTo>
                  <a:pt x="207136" y="141744"/>
                </a:moveTo>
                <a:lnTo>
                  <a:pt x="167766" y="159905"/>
                </a:lnTo>
                <a:lnTo>
                  <a:pt x="161798" y="165569"/>
                </a:lnTo>
                <a:lnTo>
                  <a:pt x="153161" y="173545"/>
                </a:lnTo>
                <a:lnTo>
                  <a:pt x="200675" y="173545"/>
                </a:lnTo>
                <a:lnTo>
                  <a:pt x="205739" y="172846"/>
                </a:lnTo>
                <a:lnTo>
                  <a:pt x="251018" y="172846"/>
                </a:lnTo>
                <a:lnTo>
                  <a:pt x="213994" y="142252"/>
                </a:lnTo>
                <a:lnTo>
                  <a:pt x="207136" y="141744"/>
                </a:lnTo>
                <a:close/>
              </a:path>
              <a:path w="359409" h="365125">
                <a:moveTo>
                  <a:pt x="268529" y="0"/>
                </a:moveTo>
                <a:lnTo>
                  <a:pt x="221706" y="21912"/>
                </a:lnTo>
                <a:lnTo>
                  <a:pt x="207326" y="57381"/>
                </a:lnTo>
                <a:lnTo>
                  <a:pt x="208062" y="71575"/>
                </a:lnTo>
                <a:lnTo>
                  <a:pt x="231049" y="115440"/>
                </a:lnTo>
                <a:lnTo>
                  <a:pt x="260294" y="142884"/>
                </a:lnTo>
                <a:lnTo>
                  <a:pt x="296384" y="157709"/>
                </a:lnTo>
                <a:lnTo>
                  <a:pt x="308031" y="157275"/>
                </a:lnTo>
                <a:lnTo>
                  <a:pt x="321374" y="153502"/>
                </a:lnTo>
                <a:lnTo>
                  <a:pt x="331233" y="147709"/>
                </a:lnTo>
                <a:lnTo>
                  <a:pt x="342623" y="138068"/>
                </a:lnTo>
                <a:lnTo>
                  <a:pt x="349064" y="129806"/>
                </a:lnTo>
                <a:lnTo>
                  <a:pt x="301116" y="129806"/>
                </a:lnTo>
                <a:lnTo>
                  <a:pt x="294385" y="128028"/>
                </a:lnTo>
                <a:lnTo>
                  <a:pt x="286892" y="123964"/>
                </a:lnTo>
                <a:lnTo>
                  <a:pt x="290101" y="107581"/>
                </a:lnTo>
                <a:lnTo>
                  <a:pt x="265302" y="107581"/>
                </a:lnTo>
                <a:lnTo>
                  <a:pt x="264159" y="106692"/>
                </a:lnTo>
                <a:lnTo>
                  <a:pt x="263143" y="105676"/>
                </a:lnTo>
                <a:lnTo>
                  <a:pt x="262127" y="104533"/>
                </a:lnTo>
                <a:lnTo>
                  <a:pt x="261111" y="103517"/>
                </a:lnTo>
                <a:lnTo>
                  <a:pt x="260096" y="102374"/>
                </a:lnTo>
                <a:lnTo>
                  <a:pt x="258952" y="101231"/>
                </a:lnTo>
                <a:lnTo>
                  <a:pt x="258204" y="100410"/>
                </a:lnTo>
                <a:lnTo>
                  <a:pt x="236600" y="67703"/>
                </a:lnTo>
                <a:lnTo>
                  <a:pt x="235457" y="62115"/>
                </a:lnTo>
                <a:lnTo>
                  <a:pt x="234216" y="56654"/>
                </a:lnTo>
                <a:lnTo>
                  <a:pt x="234314" y="51447"/>
                </a:lnTo>
                <a:lnTo>
                  <a:pt x="236854" y="42684"/>
                </a:lnTo>
                <a:lnTo>
                  <a:pt x="239140" y="38874"/>
                </a:lnTo>
                <a:lnTo>
                  <a:pt x="242569" y="35699"/>
                </a:lnTo>
                <a:lnTo>
                  <a:pt x="247268" y="31254"/>
                </a:lnTo>
                <a:lnTo>
                  <a:pt x="252729" y="28841"/>
                </a:lnTo>
                <a:lnTo>
                  <a:pt x="265049" y="28079"/>
                </a:lnTo>
                <a:lnTo>
                  <a:pt x="321787" y="28079"/>
                </a:lnTo>
                <a:lnTo>
                  <a:pt x="315222" y="22097"/>
                </a:lnTo>
                <a:lnTo>
                  <a:pt x="305229" y="14575"/>
                </a:lnTo>
                <a:lnTo>
                  <a:pt x="293239" y="7095"/>
                </a:lnTo>
                <a:lnTo>
                  <a:pt x="281818" y="2650"/>
                </a:lnTo>
                <a:lnTo>
                  <a:pt x="268529" y="0"/>
                </a:lnTo>
                <a:close/>
              </a:path>
              <a:path w="359409" h="365125">
                <a:moveTo>
                  <a:pt x="341560" y="50685"/>
                </a:moveTo>
                <a:lnTo>
                  <a:pt x="301243" y="50685"/>
                </a:lnTo>
                <a:lnTo>
                  <a:pt x="302132" y="51701"/>
                </a:lnTo>
                <a:lnTo>
                  <a:pt x="303149" y="52717"/>
                </a:lnTo>
                <a:lnTo>
                  <a:pt x="304164" y="53606"/>
                </a:lnTo>
                <a:lnTo>
                  <a:pt x="307212" y="56654"/>
                </a:lnTo>
                <a:lnTo>
                  <a:pt x="329564" y="90055"/>
                </a:lnTo>
                <a:lnTo>
                  <a:pt x="331850" y="106184"/>
                </a:lnTo>
                <a:lnTo>
                  <a:pt x="330580" y="110756"/>
                </a:lnTo>
                <a:lnTo>
                  <a:pt x="329310" y="115201"/>
                </a:lnTo>
                <a:lnTo>
                  <a:pt x="327025" y="119011"/>
                </a:lnTo>
                <a:lnTo>
                  <a:pt x="323596" y="122186"/>
                </a:lnTo>
                <a:lnTo>
                  <a:pt x="318897" y="126631"/>
                </a:lnTo>
                <a:lnTo>
                  <a:pt x="313562" y="129044"/>
                </a:lnTo>
                <a:lnTo>
                  <a:pt x="301116" y="129806"/>
                </a:lnTo>
                <a:lnTo>
                  <a:pt x="349064" y="129806"/>
                </a:lnTo>
                <a:lnTo>
                  <a:pt x="350303" y="128217"/>
                </a:lnTo>
                <a:lnTo>
                  <a:pt x="356180" y="116537"/>
                </a:lnTo>
                <a:lnTo>
                  <a:pt x="358840" y="104787"/>
                </a:lnTo>
                <a:lnTo>
                  <a:pt x="358940" y="91493"/>
                </a:lnTo>
                <a:lnTo>
                  <a:pt x="357092" y="82188"/>
                </a:lnTo>
                <a:lnTo>
                  <a:pt x="352826" y="70819"/>
                </a:lnTo>
                <a:lnTo>
                  <a:pt x="345097" y="55578"/>
                </a:lnTo>
                <a:lnTo>
                  <a:pt x="341560" y="50685"/>
                </a:lnTo>
                <a:close/>
              </a:path>
              <a:path w="359409" h="365125">
                <a:moveTo>
                  <a:pt x="321787" y="28079"/>
                </a:moveTo>
                <a:lnTo>
                  <a:pt x="265049" y="28079"/>
                </a:lnTo>
                <a:lnTo>
                  <a:pt x="272033" y="29857"/>
                </a:lnTo>
                <a:lnTo>
                  <a:pt x="279780" y="33921"/>
                </a:lnTo>
                <a:lnTo>
                  <a:pt x="265302" y="107581"/>
                </a:lnTo>
                <a:lnTo>
                  <a:pt x="290101" y="107581"/>
                </a:lnTo>
                <a:lnTo>
                  <a:pt x="301243" y="50685"/>
                </a:lnTo>
                <a:lnTo>
                  <a:pt x="341560" y="50685"/>
                </a:lnTo>
                <a:lnTo>
                  <a:pt x="337705" y="45352"/>
                </a:lnTo>
                <a:lnTo>
                  <a:pt x="328802" y="35064"/>
                </a:lnTo>
                <a:lnTo>
                  <a:pt x="324044" y="30136"/>
                </a:lnTo>
                <a:lnTo>
                  <a:pt x="321787" y="28079"/>
                </a:lnTo>
                <a:close/>
              </a:path>
            </a:pathLst>
          </a:custGeom>
          <a:solidFill>
            <a:srgbClr val="00A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1335" y="3614125"/>
            <a:ext cx="4464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300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9628" y="2473451"/>
            <a:ext cx="99059" cy="291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68796" y="3020567"/>
            <a:ext cx="117348" cy="208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32092" y="4101084"/>
            <a:ext cx="307848" cy="166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2158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4410" y="2303830"/>
            <a:ext cx="30765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色彩体系</a:t>
            </a:r>
          </a:p>
        </p:txBody>
      </p:sp>
    </p:spTree>
    <p:extLst>
      <p:ext uri="{BB962C8B-B14F-4D97-AF65-F5344CB8AC3E}">
        <p14:creationId xmlns:p14="http://schemas.microsoft.com/office/powerpoint/2010/main" val="35314369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82645" y="1620010"/>
            <a:ext cx="5756275" cy="280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由三种颜色构成的万物色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0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指红蓝绿三个通道的颜色组合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覆盖视力所能感知的所有颜色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每色取值范</a:t>
            </a:r>
            <a:r>
              <a:rPr sz="2400" b="1" spc="-10" dirty="0">
                <a:latin typeface="Heiti SC"/>
                <a:cs typeface="Heiti SC"/>
              </a:rPr>
              <a:t>围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整数或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小数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86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白色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low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ge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ta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24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洋红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ya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青色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7512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ck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897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025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常用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23" y="1413255"/>
          <a:ext cx="7669351" cy="31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Heiti SC"/>
                          <a:cs typeface="Heiti SC"/>
                        </a:rPr>
                        <a:t>英文名称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700" b="1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整数值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7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7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-5" dirty="0">
                          <a:latin typeface="Heiti SC"/>
                          <a:cs typeface="Heiti SC"/>
                        </a:rPr>
                        <a:t>小数值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中文名称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l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海贝色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gold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215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0.84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金色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pi</a:t>
                      </a:r>
                      <a:r>
                        <a:rPr sz="17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k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80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粉红色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55"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00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wn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42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棕色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purple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160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240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511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 Unicode MS"/>
                          <a:cs typeface="Arial Unicode MS"/>
                        </a:rPr>
                        <a:t>紫色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om</a:t>
                      </a:r>
                      <a:r>
                        <a:rPr sz="1700" spc="-1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255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71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0.39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0.28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番茄色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B w="12700">
                      <a:solidFill>
                        <a:srgbClr val="FF6900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981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855">
              <a:lnSpc>
                <a:spcPct val="100000"/>
              </a:lnSpc>
            </a:pPr>
            <a:r>
              <a:rPr spc="285" dirty="0">
                <a:latin typeface="Arial"/>
                <a:cs typeface="Arial"/>
              </a:rPr>
              <a:t>tu</a:t>
            </a:r>
            <a:r>
              <a:rPr spc="335" dirty="0">
                <a:latin typeface="Arial"/>
                <a:cs typeface="Arial"/>
              </a:rPr>
              <a:t>r</a:t>
            </a:r>
            <a:r>
              <a:rPr spc="140" dirty="0">
                <a:latin typeface="Arial"/>
                <a:cs typeface="Arial"/>
              </a:rPr>
              <a:t>tl</a:t>
            </a:r>
            <a:r>
              <a:rPr spc="315" dirty="0">
                <a:latin typeface="Arial"/>
                <a:cs typeface="Arial"/>
              </a:rPr>
              <a:t>e</a:t>
            </a:r>
            <a:r>
              <a:rPr spc="-5" dirty="0">
                <a:latin typeface="Arial Unicode MS"/>
                <a:cs typeface="Arial Unicode MS"/>
              </a:rPr>
              <a:t>的</a:t>
            </a:r>
            <a:r>
              <a:rPr spc="-345" dirty="0">
                <a:latin typeface="Arial"/>
                <a:cs typeface="Arial"/>
              </a:rPr>
              <a:t>R</a:t>
            </a:r>
            <a:r>
              <a:rPr spc="-155" dirty="0">
                <a:latin typeface="Arial"/>
                <a:cs typeface="Arial"/>
              </a:rPr>
              <a:t>GB</a:t>
            </a:r>
            <a:r>
              <a:rPr spc="-5" dirty="0">
                <a:latin typeface="Arial Unicode MS"/>
                <a:cs typeface="Arial Unicode MS"/>
              </a:rPr>
              <a:t>色彩模式</a:t>
            </a:r>
          </a:p>
        </p:txBody>
      </p:sp>
      <p:sp>
        <p:nvSpPr>
          <p:cNvPr id="6" name="object 6"/>
          <p:cNvSpPr/>
          <p:nvPr/>
        </p:nvSpPr>
        <p:spPr>
          <a:xfrm>
            <a:off x="323088" y="2273807"/>
            <a:ext cx="2348484" cy="2346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1245" y="1620010"/>
            <a:ext cx="5223510" cy="283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13940" algn="l"/>
              </a:tabLst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默认采用小数值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可切换为整数值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300">
              <a:latin typeface="Times New Roman"/>
              <a:cs typeface="Times New Roman"/>
            </a:endParaRPr>
          </a:p>
          <a:p>
            <a:pPr marL="1508125">
              <a:lnSpc>
                <a:spcPct val="100000"/>
              </a:lnSpc>
            </a:pPr>
            <a:r>
              <a:rPr sz="24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tu</a:t>
            </a:r>
            <a:r>
              <a:rPr sz="2400" b="1" spc="125" dirty="0">
                <a:solidFill>
                  <a:srgbClr val="006FC0"/>
                </a:solidFill>
                <a:latin typeface="FZLTZHB--B51-0"/>
                <a:cs typeface="FZLTZHB--B51-0"/>
              </a:rPr>
              <a:t>r</a:t>
            </a:r>
            <a:r>
              <a:rPr sz="24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tl</a:t>
            </a:r>
            <a:r>
              <a:rPr sz="2400" b="1" spc="430" dirty="0">
                <a:solidFill>
                  <a:srgbClr val="006FC0"/>
                </a:solidFill>
                <a:latin typeface="FZLTZHB--B51-0"/>
                <a:cs typeface="FZLTZHB--B51-0"/>
              </a:rPr>
              <a:t>e</a:t>
            </a:r>
            <a:r>
              <a:rPr sz="2400" b="1" spc="515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400" b="1" spc="-190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400" b="1" spc="-254" dirty="0">
                <a:solidFill>
                  <a:srgbClr val="D98430"/>
                </a:solidFill>
                <a:latin typeface="FZLTZHB--B51-0"/>
                <a:cs typeface="FZLTZHB--B51-0"/>
              </a:rPr>
              <a:t>o</a:t>
            </a:r>
            <a:r>
              <a:rPr sz="2400" b="1" spc="240" dirty="0">
                <a:solidFill>
                  <a:srgbClr val="D98430"/>
                </a:solidFill>
                <a:latin typeface="FZLTZHB--B51-0"/>
                <a:cs typeface="FZLTZHB--B51-0"/>
              </a:rPr>
              <a:t>lo</a:t>
            </a:r>
            <a:r>
              <a:rPr sz="2400" b="1" spc="235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400" b="1" spc="-580" dirty="0">
                <a:solidFill>
                  <a:srgbClr val="D98430"/>
                </a:solidFill>
                <a:latin typeface="FZLTZHB--B51-0"/>
                <a:cs typeface="FZLTZHB--B51-0"/>
              </a:rPr>
              <a:t>mo</a:t>
            </a:r>
            <a:r>
              <a:rPr sz="2400" b="1" spc="-455" dirty="0">
                <a:solidFill>
                  <a:srgbClr val="D98430"/>
                </a:solidFill>
                <a:latin typeface="FZLTZHB--B51-0"/>
                <a:cs typeface="FZLTZHB--B51-0"/>
              </a:rPr>
              <a:t>d</a:t>
            </a:r>
            <a:r>
              <a:rPr sz="2400" b="1" spc="-280" dirty="0">
                <a:solidFill>
                  <a:srgbClr val="D98430"/>
                </a:solidFill>
                <a:latin typeface="FZLTZHB--B51-0"/>
                <a:cs typeface="FZLTZHB--B51-0"/>
              </a:rPr>
              <a:t>e</a:t>
            </a:r>
            <a:r>
              <a:rPr sz="2400" b="1" spc="375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400" b="1" spc="-1075" dirty="0">
                <a:solidFill>
                  <a:srgbClr val="00AA03"/>
                </a:solidFill>
                <a:latin typeface="FZLTZHB--B51-0"/>
                <a:cs typeface="FZLTZHB--B51-0"/>
              </a:rPr>
              <a:t>m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od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37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4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  <a:spcBef>
                <a:spcPts val="1565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AA03"/>
                </a:solidFill>
                <a:latin typeface="Arial"/>
                <a:cs typeface="Arial"/>
              </a:rPr>
              <a:t>1</a:t>
            </a:r>
            <a:r>
              <a:rPr sz="2400" b="1" spc="40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55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小数值模式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88265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solidFill>
                  <a:srgbClr val="00AA03"/>
                </a:solidFill>
                <a:latin typeface="Arial"/>
                <a:cs typeface="Arial"/>
              </a:rPr>
              <a:t>255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整数值模式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9752903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  <p:extLst>
      <p:ext uri="{BB962C8B-B14F-4D97-AF65-F5344CB8AC3E}">
        <p14:creationId xmlns:p14="http://schemas.microsoft.com/office/powerpoint/2010/main" val="352372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缩进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1408" y="1529831"/>
            <a:ext cx="3855396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缩进表达程序的格式框架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477886"/>
            <a:ext cx="8180705" cy="179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严格明确：缩进是语法的一部分，缩进不正确程序运行错误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所属关系：表达代码间包含和层次关系的唯一手段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长度一致：程序内一致即可，一般</a:t>
            </a:r>
            <a:r>
              <a:rPr sz="2400" b="1" spc="-30" dirty="0">
                <a:latin typeface="Heiti SC"/>
                <a:cs typeface="Heiti SC"/>
              </a:rPr>
              <a:t>用</a:t>
            </a:r>
            <a:r>
              <a:rPr sz="2400" b="1" spc="140" dirty="0">
                <a:latin typeface="Arial"/>
                <a:cs typeface="Arial"/>
              </a:rPr>
              <a:t>4</a:t>
            </a:r>
            <a:r>
              <a:rPr sz="2400" b="1" dirty="0">
                <a:latin typeface="Heiti SC"/>
                <a:cs typeface="Heiti SC"/>
              </a:rPr>
              <a:t>个空格或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个</a:t>
            </a:r>
            <a:r>
              <a:rPr sz="2400" b="1" spc="-15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AB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7377" y="1560879"/>
            <a:ext cx="6747509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库的海龟绘图法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e.s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spc="110" dirty="0">
                <a:latin typeface="Arial"/>
                <a:cs typeface="Arial"/>
              </a:rPr>
              <a:t>tup</a:t>
            </a:r>
            <a:r>
              <a:rPr sz="2000" b="1" spc="105" dirty="0">
                <a:latin typeface="Arial"/>
                <a:cs typeface="Arial"/>
              </a:rPr>
              <a:t>()</a:t>
            </a:r>
            <a:r>
              <a:rPr sz="2000" b="1" dirty="0">
                <a:latin typeface="Heiti SC"/>
                <a:cs typeface="Heiti SC"/>
              </a:rPr>
              <a:t>调整绘图窗体在电</a:t>
            </a:r>
            <a:r>
              <a:rPr sz="2000" b="1" spc="-15" dirty="0">
                <a:latin typeface="Heiti SC"/>
                <a:cs typeface="Heiti SC"/>
              </a:rPr>
              <a:t>脑</a:t>
            </a:r>
            <a:r>
              <a:rPr sz="2000" b="1" dirty="0">
                <a:latin typeface="Heiti SC"/>
                <a:cs typeface="Heiti SC"/>
              </a:rPr>
              <a:t>屏幕</a:t>
            </a:r>
            <a:r>
              <a:rPr sz="2000" b="1" spc="-15" dirty="0">
                <a:latin typeface="Heiti SC"/>
                <a:cs typeface="Heiti SC"/>
              </a:rPr>
              <a:t>中</a:t>
            </a:r>
            <a:r>
              <a:rPr sz="2000" b="1" dirty="0">
                <a:latin typeface="Heiti SC"/>
                <a:cs typeface="Heiti SC"/>
              </a:rPr>
              <a:t>的布局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画布上以中心为原点的</a:t>
            </a:r>
            <a:r>
              <a:rPr sz="2000" b="1" spc="-15" dirty="0">
                <a:latin typeface="Heiti SC"/>
                <a:cs typeface="Heiti SC"/>
              </a:rPr>
              <a:t>空</a:t>
            </a:r>
            <a:r>
              <a:rPr sz="2000" b="1" dirty="0">
                <a:latin typeface="Heiti SC"/>
                <a:cs typeface="Heiti SC"/>
              </a:rPr>
              <a:t>间坐</a:t>
            </a:r>
            <a:r>
              <a:rPr sz="2000" b="1" spc="-15" dirty="0">
                <a:latin typeface="Heiti SC"/>
                <a:cs typeface="Heiti SC"/>
              </a:rPr>
              <a:t>标</a:t>
            </a:r>
            <a:r>
              <a:rPr sz="2000" b="1" spc="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绝对坐标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海龟坐标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画布上以空间</a:t>
            </a:r>
            <a:r>
              <a:rPr sz="2000" b="1" spc="60" dirty="0">
                <a:latin typeface="Arial"/>
                <a:cs typeface="Arial"/>
              </a:rPr>
              <a:t>x</a:t>
            </a:r>
            <a:r>
              <a:rPr sz="2000" b="1" dirty="0">
                <a:latin typeface="Heiti SC"/>
                <a:cs typeface="Heiti SC"/>
              </a:rPr>
              <a:t>轴为</a:t>
            </a:r>
            <a:r>
              <a:rPr sz="2000" b="1" spc="120" dirty="0">
                <a:latin typeface="Arial"/>
                <a:cs typeface="Arial"/>
              </a:rPr>
              <a:t>0</a:t>
            </a:r>
            <a:r>
              <a:rPr sz="2000" b="1" dirty="0">
                <a:latin typeface="Heiti SC"/>
                <a:cs typeface="Heiti SC"/>
              </a:rPr>
              <a:t>度的角度坐</a:t>
            </a:r>
            <a:r>
              <a:rPr sz="2000" b="1" spc="-10" dirty="0">
                <a:latin typeface="Heiti SC"/>
                <a:cs typeface="Heiti SC"/>
              </a:rPr>
              <a:t>标</a:t>
            </a:r>
            <a:r>
              <a:rPr sz="2000" b="1" spc="-15" dirty="0">
                <a:latin typeface="Heiti SC"/>
                <a:cs typeface="Heiti SC"/>
              </a:rPr>
              <a:t>系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绝对角</a:t>
            </a:r>
            <a:r>
              <a:rPr sz="2000" b="1" spc="-5" dirty="0">
                <a:latin typeface="Heiti SC"/>
                <a:cs typeface="Heiti SC"/>
              </a:rPr>
              <a:t>度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dirty="0">
                <a:latin typeface="Heiti SC"/>
                <a:cs typeface="Heiti SC"/>
              </a:rPr>
              <a:t>海龟角度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R</a:t>
            </a:r>
            <a:r>
              <a:rPr sz="2000" b="1" spc="-60" dirty="0">
                <a:latin typeface="Arial"/>
                <a:cs typeface="Arial"/>
              </a:rPr>
              <a:t>G</a:t>
            </a:r>
            <a:r>
              <a:rPr sz="2000" b="1" spc="-50" dirty="0">
                <a:latin typeface="Arial"/>
                <a:cs typeface="Arial"/>
              </a:rPr>
              <a:t>B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5" dirty="0">
                <a:latin typeface="Heiti SC"/>
                <a:cs typeface="Heiti SC"/>
              </a:rPr>
              <a:t>体</a:t>
            </a:r>
            <a:r>
              <a:rPr sz="2000" b="1" dirty="0">
                <a:latin typeface="Heiti SC"/>
                <a:cs typeface="Heiti SC"/>
              </a:rPr>
              <a:t>系，整数</a:t>
            </a:r>
            <a:r>
              <a:rPr sz="2000" b="1" spc="-15" dirty="0">
                <a:latin typeface="Heiti SC"/>
                <a:cs typeface="Heiti SC"/>
              </a:rPr>
              <a:t>值</a:t>
            </a:r>
            <a:r>
              <a:rPr sz="2000" b="1" spc="375" dirty="0">
                <a:latin typeface="Arial"/>
                <a:cs typeface="Arial"/>
              </a:rPr>
              <a:t>&amp;</a:t>
            </a:r>
            <a:r>
              <a:rPr sz="2000" b="1" spc="-15" dirty="0">
                <a:latin typeface="Heiti SC"/>
                <a:cs typeface="Heiti SC"/>
              </a:rPr>
              <a:t>小</a:t>
            </a:r>
            <a:r>
              <a:rPr sz="2000" b="1" dirty="0">
                <a:latin typeface="Heiti SC"/>
                <a:cs typeface="Heiti SC"/>
              </a:rPr>
              <a:t>数值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dirty="0">
                <a:latin typeface="Heiti SC"/>
                <a:cs typeface="Heiti SC"/>
              </a:rPr>
              <a:t>色彩</a:t>
            </a:r>
            <a:r>
              <a:rPr sz="2000" b="1" spc="-15" dirty="0">
                <a:latin typeface="Heiti SC"/>
                <a:cs typeface="Heiti SC"/>
              </a:rPr>
              <a:t>模</a:t>
            </a:r>
            <a:r>
              <a:rPr sz="2000" b="1" dirty="0">
                <a:latin typeface="Heiti SC"/>
                <a:cs typeface="Heiti SC"/>
              </a:rPr>
              <a:t>式切换</a:t>
            </a:r>
            <a:endParaRPr sz="2000" dirty="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98208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模块</a:t>
            </a:r>
            <a:r>
              <a:rPr sz="3200" spc="-2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: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tu</a:t>
            </a:r>
            <a:r>
              <a:rPr sz="3200" spc="270" dirty="0">
                <a:latin typeface="Arial"/>
                <a:cs typeface="Arial"/>
              </a:rPr>
              <a:t>r</a:t>
            </a:r>
            <a:r>
              <a:rPr sz="3200" spc="114" dirty="0">
                <a:latin typeface="Arial"/>
                <a:cs typeface="Arial"/>
              </a:rPr>
              <a:t>tl</a:t>
            </a:r>
            <a:r>
              <a:rPr sz="3200" spc="240" dirty="0">
                <a:latin typeface="Arial"/>
                <a:cs typeface="Arial"/>
              </a:rPr>
              <a:t>e</a:t>
            </a:r>
            <a:r>
              <a:rPr sz="3200" dirty="0">
                <a:latin typeface="Arial Unicode MS"/>
                <a:cs typeface="Arial Unicode MS"/>
              </a:rPr>
              <a:t>库的使用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29187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540852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7545" y="1216589"/>
            <a:ext cx="24930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800" b="1" spc="1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tl</a:t>
            </a:r>
            <a:r>
              <a:rPr sz="2800" b="1" spc="16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绘图作品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240" y="2279904"/>
            <a:ext cx="1871472" cy="1908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0142" y="2243885"/>
            <a:ext cx="5806440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每个小小成就汇成人生</a:t>
            </a:r>
            <a:r>
              <a:rPr sz="2000" b="1" spc="-15" dirty="0">
                <a:latin typeface="Heiti SC"/>
                <a:cs typeface="Heiti SC"/>
              </a:rPr>
              <a:t>发</a:t>
            </a:r>
            <a:r>
              <a:rPr sz="2000" b="1" dirty="0">
                <a:latin typeface="Heiti SC"/>
                <a:cs typeface="Heiti SC"/>
              </a:rPr>
              <a:t>展的</a:t>
            </a:r>
            <a:r>
              <a:rPr sz="2000" b="1" spc="-15" dirty="0">
                <a:latin typeface="Heiti SC"/>
                <a:cs typeface="Heiti SC"/>
              </a:rPr>
              <a:t>历</a:t>
            </a:r>
            <a:r>
              <a:rPr sz="2000" b="1" dirty="0">
                <a:latin typeface="Heiti SC"/>
                <a:cs typeface="Heiti SC"/>
              </a:rPr>
              <a:t>史坐标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回想小时候的第一幅画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次</a:t>
            </a:r>
            <a:r>
              <a:rPr sz="2000" b="1" dirty="0">
                <a:latin typeface="Heiti SC"/>
                <a:cs typeface="Heiti SC"/>
              </a:rPr>
              <a:t>考试</a:t>
            </a:r>
            <a:r>
              <a:rPr sz="2000" b="1" spc="-10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第一</a:t>
            </a:r>
            <a:r>
              <a:rPr sz="2000" b="1" spc="-10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满分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请在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110" dirty="0">
                <a:latin typeface="Arial"/>
                <a:cs typeface="Arial"/>
              </a:rPr>
              <a:t>n123</a:t>
            </a:r>
            <a:r>
              <a:rPr sz="2000" b="1" dirty="0">
                <a:latin typeface="Heiti SC"/>
                <a:cs typeface="Heiti SC"/>
              </a:rPr>
              <a:t>上留下你</a:t>
            </a:r>
            <a:r>
              <a:rPr sz="2000" b="1" spc="-15" dirty="0">
                <a:latin typeface="Heiti SC"/>
                <a:cs typeface="Heiti SC"/>
              </a:rPr>
              <a:t>自</a:t>
            </a:r>
            <a:r>
              <a:rPr sz="2000" b="1" dirty="0">
                <a:latin typeface="Heiti SC"/>
                <a:cs typeface="Heiti SC"/>
              </a:rPr>
              <a:t>己的</a:t>
            </a:r>
            <a:r>
              <a:rPr sz="2000" b="1" spc="145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u</a:t>
            </a:r>
            <a:r>
              <a:rPr sz="2000" b="1" spc="110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作品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0142" y="4072771"/>
            <a:ext cx="58077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Heiti SC"/>
                <a:cs typeface="Heiti SC"/>
              </a:rPr>
              <a:t>此生只做一次！创意不</a:t>
            </a:r>
            <a:r>
              <a:rPr sz="2000" b="1" spc="-10" dirty="0">
                <a:latin typeface="Heiti SC"/>
                <a:cs typeface="Heiti SC"/>
              </a:rPr>
              <a:t>限</a:t>
            </a:r>
            <a:r>
              <a:rPr sz="2000" b="1" dirty="0">
                <a:latin typeface="Heiti SC"/>
                <a:cs typeface="Heiti SC"/>
              </a:rPr>
              <a:t>、精</a:t>
            </a:r>
            <a:r>
              <a:rPr sz="2000" b="1" spc="-10" dirty="0">
                <a:latin typeface="Heiti SC"/>
                <a:cs typeface="Heiti SC"/>
              </a:rPr>
              <a:t>彩</a:t>
            </a:r>
            <a:r>
              <a:rPr sz="2000" b="1" dirty="0">
                <a:latin typeface="Heiti SC"/>
                <a:cs typeface="Heiti SC"/>
              </a:rPr>
              <a:t>不限</a:t>
            </a:r>
            <a:r>
              <a:rPr sz="2000" b="1" spc="-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回忆</a:t>
            </a:r>
            <a:r>
              <a:rPr sz="2000" b="1" spc="-10" dirty="0">
                <a:latin typeface="Heiti SC"/>
                <a:cs typeface="Heiti SC"/>
              </a:rPr>
              <a:t>无</a:t>
            </a:r>
            <a:r>
              <a:rPr sz="2000" b="1" dirty="0">
                <a:latin typeface="Heiti SC"/>
                <a:cs typeface="Heiti SC"/>
              </a:rPr>
              <a:t>限</a:t>
            </a:r>
            <a:r>
              <a:rPr sz="2000" b="1" spc="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379" y="4257507"/>
            <a:ext cx="2170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5" dirty="0">
                <a:solidFill>
                  <a:srgbClr val="00AA03"/>
                </a:solidFill>
                <a:latin typeface="Arial"/>
                <a:cs typeface="Arial"/>
              </a:rPr>
              <a:t>https</a:t>
            </a:r>
            <a:r>
              <a:rPr sz="1600" b="1" spc="155" dirty="0">
                <a:solidFill>
                  <a:srgbClr val="00AA03"/>
                </a:solidFill>
                <a:latin typeface="Arial"/>
                <a:cs typeface="Arial"/>
              </a:rPr>
              <a:t>://p</a:t>
            </a:r>
            <a:r>
              <a:rPr sz="1600" b="1" spc="70" dirty="0">
                <a:solidFill>
                  <a:srgbClr val="00AA03"/>
                </a:solidFill>
                <a:latin typeface="Arial"/>
                <a:cs typeface="Arial"/>
              </a:rPr>
              <a:t>yt</a:t>
            </a:r>
            <a:r>
              <a:rPr sz="1600" b="1" spc="60" dirty="0">
                <a:solidFill>
                  <a:srgbClr val="00AA03"/>
                </a:solidFill>
                <a:latin typeface="Arial"/>
                <a:cs typeface="Arial"/>
              </a:rPr>
              <a:t>ho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n</a:t>
            </a:r>
            <a:r>
              <a:rPr sz="1600" b="1" spc="90" dirty="0">
                <a:solidFill>
                  <a:srgbClr val="00AA03"/>
                </a:solidFill>
                <a:latin typeface="Arial"/>
                <a:cs typeface="Arial"/>
              </a:rPr>
              <a:t>12</a:t>
            </a:r>
            <a:r>
              <a:rPr sz="1600" b="1" spc="95" dirty="0">
                <a:solidFill>
                  <a:srgbClr val="00AA03"/>
                </a:solidFill>
                <a:latin typeface="Arial"/>
                <a:cs typeface="Arial"/>
              </a:rPr>
              <a:t>3</a:t>
            </a:r>
            <a:r>
              <a:rPr sz="1600" b="1" spc="15" dirty="0">
                <a:solidFill>
                  <a:srgbClr val="00AA03"/>
                </a:solidFill>
                <a:latin typeface="Arial"/>
                <a:cs typeface="Arial"/>
              </a:rPr>
              <a:t>.</a:t>
            </a:r>
            <a:r>
              <a:rPr sz="1600" b="1" spc="50" dirty="0">
                <a:solidFill>
                  <a:srgbClr val="00AA03"/>
                </a:solidFill>
                <a:latin typeface="Arial"/>
                <a:cs typeface="Arial"/>
              </a:rPr>
              <a:t>io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5360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6748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7089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2325" y="1996859"/>
            <a:ext cx="595884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20" dirty="0">
                <a:latin typeface="Arial"/>
                <a:cs typeface="Arial"/>
              </a:rPr>
              <a:t>tu</a:t>
            </a:r>
            <a:r>
              <a:rPr sz="4400" spc="380" dirty="0">
                <a:latin typeface="Arial"/>
                <a:cs typeface="Arial"/>
              </a:rPr>
              <a:t>r</a:t>
            </a:r>
            <a:r>
              <a:rPr sz="4400" spc="155" dirty="0">
                <a:latin typeface="Arial"/>
                <a:cs typeface="Arial"/>
              </a:rPr>
              <a:t>tl</a:t>
            </a:r>
            <a:r>
              <a:rPr sz="4400" spc="355" dirty="0">
                <a:latin typeface="Arial"/>
                <a:cs typeface="Arial"/>
              </a:rPr>
              <a:t>e</a:t>
            </a:r>
            <a:r>
              <a:rPr sz="4400" dirty="0">
                <a:latin typeface="Arial Unicode MS"/>
                <a:cs typeface="Arial Unicode MS"/>
              </a:rPr>
              <a:t>程序语法元素分析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</a:rPr>
              <a:t>P</a:t>
            </a:r>
            <a:r>
              <a:rPr sz="2400" spc="-25" dirty="0">
                <a:solidFill>
                  <a:srgbClr val="1C85EE"/>
                </a:solidFill>
              </a:rPr>
              <a:t>y</a:t>
            </a:r>
            <a:r>
              <a:rPr sz="2400" spc="165" dirty="0">
                <a:solidFill>
                  <a:srgbClr val="1C85EE"/>
                </a:solidFill>
              </a:rPr>
              <a:t>tho</a:t>
            </a:r>
            <a:r>
              <a:rPr sz="2400" spc="195" dirty="0">
                <a:solidFill>
                  <a:srgbClr val="1C85EE"/>
                </a:solidFill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96085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  <p:extLst>
      <p:ext uri="{BB962C8B-B14F-4D97-AF65-F5344CB8AC3E}">
        <p14:creationId xmlns:p14="http://schemas.microsoft.com/office/powerpoint/2010/main" val="30714579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2188" y="1349678"/>
            <a:ext cx="3442970" cy="288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76860" algn="l"/>
              </a:tabLst>
            </a:pPr>
            <a:r>
              <a:rPr sz="2000" b="1" dirty="0">
                <a:latin typeface="Heiti SC"/>
                <a:cs typeface="Heiti SC"/>
              </a:rPr>
              <a:t>库引用与</a:t>
            </a:r>
            <a:r>
              <a:rPr sz="2000" b="1" spc="30" dirty="0">
                <a:latin typeface="Arial"/>
                <a:cs typeface="Arial"/>
              </a:rPr>
              <a:t>i</a:t>
            </a:r>
            <a:r>
              <a:rPr sz="2000" b="1" spc="130" dirty="0">
                <a:latin typeface="Arial"/>
                <a:cs typeface="Arial"/>
              </a:rPr>
              <a:t>mpo</a:t>
            </a:r>
            <a:r>
              <a:rPr sz="2000" b="1" spc="125" dirty="0">
                <a:latin typeface="Arial"/>
                <a:cs typeface="Arial"/>
              </a:rPr>
              <a:t>r</a:t>
            </a:r>
            <a:r>
              <a:rPr sz="2000" b="1" spc="16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画笔控制函数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运动控制函数</a:t>
            </a:r>
            <a:endParaRPr sz="2000">
              <a:latin typeface="Heiti SC"/>
              <a:cs typeface="Heiti SC"/>
            </a:endParaRPr>
          </a:p>
          <a:p>
            <a:pPr marL="276225" indent="-263525">
              <a:lnSpc>
                <a:spcPct val="100000"/>
              </a:lnSpc>
              <a:spcBef>
                <a:spcPts val="1680"/>
              </a:spcBef>
              <a:buClr>
                <a:srgbClr val="007EDE"/>
              </a:buClr>
              <a:buChar char="-"/>
              <a:tabLst>
                <a:tab pos="276860" algn="l"/>
              </a:tabLst>
            </a:pPr>
            <a:r>
              <a:rPr sz="2000" b="1" spc="105" dirty="0">
                <a:latin typeface="Arial"/>
                <a:cs typeface="Arial"/>
              </a:rPr>
              <a:t>tu</a:t>
            </a:r>
            <a:r>
              <a:rPr sz="2000" b="1" spc="145" dirty="0">
                <a:latin typeface="Arial"/>
                <a:cs typeface="Arial"/>
              </a:rPr>
              <a:t>r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0" dirty="0">
                <a:latin typeface="Arial"/>
                <a:cs typeface="Arial"/>
              </a:rPr>
              <a:t>l</a:t>
            </a:r>
            <a:r>
              <a:rPr sz="2000" b="1" spc="50" dirty="0">
                <a:latin typeface="Arial"/>
                <a:cs typeface="Arial"/>
              </a:rPr>
              <a:t>e</a:t>
            </a:r>
            <a:r>
              <a:rPr sz="2000" b="1" dirty="0">
                <a:latin typeface="Heiti SC"/>
                <a:cs typeface="Heiti SC"/>
              </a:rPr>
              <a:t>方向控制函数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基本循环语句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65" dirty="0">
                <a:latin typeface="Arial"/>
                <a:cs typeface="Arial"/>
              </a:rPr>
              <a:t>Pytho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蟒蛇绘制</a:t>
            </a:r>
            <a:r>
              <a:rPr sz="2000" spc="-11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spc="5" dirty="0">
                <a:latin typeface="Heiti SC"/>
                <a:cs typeface="Heiti SC"/>
              </a:rPr>
              <a:t>代码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spc="5" dirty="0">
                <a:latin typeface="Heiti SC"/>
                <a:cs typeface="Heiti SC"/>
              </a:rPr>
              <a:t>析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08769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5895" y="2303830"/>
            <a:ext cx="3712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库引用与</a:t>
            </a: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260196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44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3747654"/>
            <a:ext cx="247269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9700" y="1203960"/>
            <a:ext cx="3157728" cy="1833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8170" y="3708754"/>
            <a:ext cx="31807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&lt;a&gt;.</a:t>
            </a:r>
            <a:r>
              <a:rPr sz="2400" b="1" spc="265" dirty="0">
                <a:solidFill>
                  <a:srgbClr val="006FC0"/>
                </a:solidFill>
                <a:latin typeface="Arial"/>
                <a:cs typeface="Arial"/>
              </a:rPr>
              <a:t>&lt;</a:t>
            </a:r>
            <a:r>
              <a:rPr sz="2400" b="1" spc="275" dirty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sz="2400" b="1" spc="225" dirty="0">
                <a:solidFill>
                  <a:srgbClr val="006FC0"/>
                </a:solidFill>
                <a:latin typeface="Arial"/>
                <a:cs typeface="Arial"/>
              </a:rPr>
              <a:t>&gt;()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的编码风格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86939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5727" y="891462"/>
            <a:ext cx="7042784" cy="3933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935">
              <a:lnSpc>
                <a:spcPct val="100000"/>
              </a:lnSpc>
              <a:tabLst>
                <a:tab pos="1486535" algn="l"/>
                <a:tab pos="176657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368935">
              <a:lnSpc>
                <a:spcPct val="100000"/>
              </a:lnSpc>
              <a:spcBef>
                <a:spcPts val="480"/>
              </a:spcBef>
              <a:tabLst>
                <a:tab pos="2465070" algn="l"/>
                <a:tab pos="37217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  <a:tabLst>
                <a:tab pos="1209040" algn="l"/>
                <a:tab pos="1487805" algn="l"/>
                <a:tab pos="4420870" algn="l"/>
                <a:tab pos="4700905" algn="l"/>
              </a:tabLst>
            </a:pPr>
            <a:r>
              <a:rPr sz="2000" b="1" spc="-545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al(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368935">
              <a:lnSpc>
                <a:spcPct val="100000"/>
              </a:lnSpc>
              <a:spcBef>
                <a:spcPts val="480"/>
              </a:spcBef>
              <a:tabLst>
                <a:tab pos="2745740" algn="l"/>
                <a:tab pos="400304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'c']: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  <a:tabLst>
                <a:tab pos="1209040" algn="l"/>
                <a:tab pos="1487805" algn="l"/>
                <a:tab pos="4839970" algn="l"/>
                <a:tab pos="5118735" algn="l"/>
              </a:tabLst>
            </a:pPr>
            <a:r>
              <a:rPr sz="2000" b="1" spc="-295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27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tr[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92836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368935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700" indent="91566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注释</a:t>
            </a:r>
            <a:r>
              <a:rPr sz="2400" b="1" dirty="0">
                <a:latin typeface="Heiti SC"/>
                <a:cs typeface="Heiti SC"/>
              </a:rPr>
              <a:t>：用于提高代码可读性的辅助性文字，不被执行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库引用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9092" y="1529831"/>
            <a:ext cx="38652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扩充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程序功能的方式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73" y="2477886"/>
            <a:ext cx="7203440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4530" indent="-1942464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latin typeface="Heiti SC"/>
                <a:cs typeface="Heiti SC"/>
              </a:rPr>
              <a:t>保留字完成，采用</a:t>
            </a:r>
            <a:r>
              <a:rPr sz="2400" b="1" spc="260" dirty="0">
                <a:latin typeface="Arial"/>
                <a:cs typeface="Arial"/>
              </a:rPr>
              <a:t>&lt;a&gt;.&lt;b</a:t>
            </a:r>
            <a:r>
              <a:rPr sz="2400" b="1" spc="280" dirty="0">
                <a:latin typeface="Arial"/>
                <a:cs typeface="Arial"/>
              </a:rPr>
              <a:t>&gt;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编码风格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345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95453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250" dirty="0">
                <a:latin typeface="Arial"/>
                <a:cs typeface="Arial"/>
              </a:rPr>
              <a:t>&gt;.</a:t>
            </a:r>
            <a:r>
              <a:rPr sz="2400" b="1" spc="35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434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374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pe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co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612" y="4040262"/>
            <a:ext cx="247269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43854" y="345810"/>
            <a:ext cx="179641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引入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4394" y="2196581"/>
            <a:ext cx="240665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使用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库函数</a:t>
            </a:r>
            <a:endParaRPr sz="2400">
              <a:latin typeface="Heiti SC"/>
              <a:cs typeface="Heiti SC"/>
            </a:endParaRPr>
          </a:p>
          <a:p>
            <a:pPr marL="116205" algn="ctr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Heiti SC"/>
                <a:cs typeface="Heiti SC"/>
              </a:rPr>
              <a:t>完成功能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5876" y="4112700"/>
            <a:ext cx="3932554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可是可是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好多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14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000" b="1" spc="12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，很繁琐</a:t>
            </a:r>
            <a:r>
              <a:rPr sz="2000" b="1" spc="5" dirty="0">
                <a:solidFill>
                  <a:srgbClr val="006FC0"/>
                </a:solidFill>
                <a:latin typeface="Heiti SC"/>
                <a:cs typeface="Heiti SC"/>
              </a:rPr>
              <a:t>嘛</a:t>
            </a:r>
            <a:r>
              <a:rPr sz="20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6724227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1601" y="1529831"/>
            <a:ext cx="4879975" cy="288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8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库</a:t>
            </a:r>
            <a:r>
              <a:rPr sz="2400" b="1" dirty="0">
                <a:latin typeface="Heiti SC"/>
                <a:cs typeface="Heiti SC"/>
              </a:rPr>
              <a:t>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400" b="1" spc="10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7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函数名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110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3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9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8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23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21526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945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7914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5255" y="68580"/>
            <a:ext cx="3876040" cy="4937760"/>
          </a:xfrm>
          <a:custGeom>
            <a:avLst/>
            <a:gdLst/>
            <a:ahLst/>
            <a:cxnLst/>
            <a:rect l="l" t="t" r="r" b="b"/>
            <a:pathLst>
              <a:path w="3876040" h="4937760">
                <a:moveTo>
                  <a:pt x="0" y="4937760"/>
                </a:moveTo>
                <a:lnTo>
                  <a:pt x="3875532" y="4937760"/>
                </a:lnTo>
                <a:lnTo>
                  <a:pt x="3875532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95520" y="252817"/>
            <a:ext cx="2805430" cy="374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fro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m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110" dirty="0">
                <a:solidFill>
                  <a:srgbClr val="FF7700"/>
                </a:solidFill>
                <a:latin typeface="Menlo"/>
                <a:cs typeface="Menlo"/>
              </a:rPr>
              <a:t>m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setup(650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35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200</a:t>
            </a:r>
            <a:r>
              <a:rPr sz="1600" b="1" spc="-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200)</a:t>
            </a:r>
            <a:endParaRPr sz="1600">
              <a:latin typeface="FZLTZHB--B51-0"/>
              <a:cs typeface="FZLTZHB--B51-0"/>
            </a:endParaRPr>
          </a:p>
          <a:p>
            <a:pPr marL="12700" marR="1894205">
              <a:lnSpc>
                <a:spcPct val="120000"/>
              </a:lnSpc>
            </a:pP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</a:t>
            </a:r>
            <a:r>
              <a:rPr sz="16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955">
              <a:lnSpc>
                <a:spcPct val="120000"/>
              </a:lnSpc>
            </a:pP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</a:t>
            </a:r>
            <a:r>
              <a:rPr sz="1600" b="1" spc="1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ur</a:t>
            </a:r>
            <a:r>
              <a:rPr sz="16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le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r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ge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):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5"/>
              </a:spcBef>
            </a:pP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671195" indent="444500">
              <a:lnSpc>
                <a:spcPct val="120000"/>
              </a:lnSpc>
            </a:pP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circle(40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80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2)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5520" y="4057940"/>
            <a:ext cx="169291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110" dirty="0">
                <a:solidFill>
                  <a:srgbClr val="D9D9D9"/>
                </a:solidFill>
                <a:latin typeface="FZLTZHB--B51-0"/>
                <a:cs typeface="FZLTZHB--B51-0"/>
              </a:rPr>
              <a:t>circle(16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25" dirty="0">
                <a:solidFill>
                  <a:srgbClr val="D9D9D9"/>
                </a:solidFill>
                <a:latin typeface="FZLTZHB--B51-0"/>
                <a:cs typeface="FZLTZHB--B51-0"/>
              </a:rPr>
              <a:t>18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done()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9405" y="4172424"/>
            <a:ext cx="2216150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0" marR="5080" indent="-299085">
              <a:lnSpc>
                <a:spcPct val="15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老师老师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这么好的方 法为何不早</a:t>
            </a:r>
            <a:r>
              <a:rPr sz="1800" b="1" spc="-10" dirty="0">
                <a:solidFill>
                  <a:srgbClr val="006FC0"/>
                </a:solidFill>
                <a:latin typeface="Heiti SC"/>
                <a:cs typeface="Heiti SC"/>
              </a:rPr>
              <a:t>说</a:t>
            </a:r>
            <a:r>
              <a:rPr sz="1800" b="1" spc="-70" dirty="0">
                <a:solidFill>
                  <a:srgbClr val="006FC0"/>
                </a:solidFill>
                <a:latin typeface="Heiti SC"/>
                <a:cs typeface="Heiti SC"/>
              </a:rPr>
              <a:t>…</a:t>
            </a:r>
            <a:endParaRPr sz="1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139305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/>
          <p:nvPr/>
        </p:nvSpPr>
        <p:spPr>
          <a:xfrm>
            <a:off x="757427" y="3652139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538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7" y="3650615"/>
            <a:ext cx="1943100" cy="1905"/>
          </a:xfrm>
          <a:custGeom>
            <a:avLst/>
            <a:gdLst/>
            <a:ahLst/>
            <a:cxnLst/>
            <a:rect l="l" t="t" r="r" b="b"/>
            <a:pathLst>
              <a:path w="1943100" h="1904">
                <a:moveTo>
                  <a:pt x="0" y="1778"/>
                </a:moveTo>
                <a:lnTo>
                  <a:pt x="1942719" y="1778"/>
                </a:lnTo>
                <a:lnTo>
                  <a:pt x="1942719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9257" y="3652265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639311"/>
            <a:ext cx="1944370" cy="26034"/>
          </a:xfrm>
          <a:custGeom>
            <a:avLst/>
            <a:gdLst/>
            <a:ahLst/>
            <a:cxnLst/>
            <a:rect l="l" t="t" r="r" b="b"/>
            <a:pathLst>
              <a:path w="1944370" h="26035">
                <a:moveTo>
                  <a:pt x="0" y="25907"/>
                </a:moveTo>
                <a:lnTo>
                  <a:pt x="1944242" y="25907"/>
                </a:lnTo>
                <a:lnTo>
                  <a:pt x="1944242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7967" y="3940175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7"/>
                </a:moveTo>
                <a:lnTo>
                  <a:pt x="1078611" y="1777"/>
                </a:lnTo>
                <a:lnTo>
                  <a:pt x="1078611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7078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7967" y="3938651"/>
            <a:ext cx="1078865" cy="1905"/>
          </a:xfrm>
          <a:custGeom>
            <a:avLst/>
            <a:gdLst/>
            <a:ahLst/>
            <a:cxnLst/>
            <a:rect l="l" t="t" r="r" b="b"/>
            <a:pathLst>
              <a:path w="1078864" h="1904">
                <a:moveTo>
                  <a:pt x="0" y="1778"/>
                </a:moveTo>
                <a:lnTo>
                  <a:pt x="1078611" y="1778"/>
                </a:lnTo>
                <a:lnTo>
                  <a:pt x="1078611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5690" y="3940302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7205" y="3927347"/>
            <a:ext cx="1080135" cy="26034"/>
          </a:xfrm>
          <a:custGeom>
            <a:avLst/>
            <a:gdLst/>
            <a:ahLst/>
            <a:cxnLst/>
            <a:rect l="l" t="t" r="r" b="b"/>
            <a:pathLst>
              <a:path w="1080135" h="26035">
                <a:moveTo>
                  <a:pt x="0" y="25907"/>
                </a:moveTo>
                <a:lnTo>
                  <a:pt x="1080135" y="25907"/>
                </a:lnTo>
                <a:lnTo>
                  <a:pt x="1080135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6582" y="1529831"/>
            <a:ext cx="8200390" cy="321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8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两种方法比较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405630">
              <a:lnSpc>
                <a:spcPct val="100000"/>
              </a:lnSpc>
              <a:spcBef>
                <a:spcPts val="1450"/>
              </a:spcBef>
            </a:pPr>
            <a:r>
              <a:rPr sz="2000" b="1" spc="145" dirty="0">
                <a:solidFill>
                  <a:srgbClr val="FF921A"/>
                </a:solidFill>
                <a:latin typeface="Arial"/>
                <a:cs typeface="Arial"/>
              </a:rPr>
              <a:t>f</a:t>
            </a:r>
            <a:r>
              <a:rPr sz="2000" b="1" spc="6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65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3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impo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5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4405630">
              <a:lnSpc>
                <a:spcPts val="2390"/>
              </a:lnSpc>
            </a:pP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fro</a:t>
            </a:r>
            <a:r>
              <a:rPr sz="2000" b="1" spc="20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000" b="1" spc="2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10" dirty="0">
                <a:solidFill>
                  <a:srgbClr val="FF921A"/>
                </a:solidFill>
                <a:latin typeface="Arial"/>
                <a:cs typeface="Arial"/>
              </a:rPr>
              <a:t>im</a:t>
            </a:r>
            <a:r>
              <a:rPr sz="2000" b="1" spc="100" dirty="0">
                <a:solidFill>
                  <a:srgbClr val="FF921A"/>
                </a:solidFill>
                <a:latin typeface="Arial"/>
                <a:cs typeface="Arial"/>
              </a:rPr>
              <a:t>p</a:t>
            </a:r>
            <a:r>
              <a:rPr sz="2000" b="1" spc="95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000" b="1" spc="12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000" b="1" spc="16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000" b="1" spc="3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000" b="1" spc="195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  <a:spcBef>
                <a:spcPts val="2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库名</a:t>
            </a:r>
            <a:r>
              <a:rPr sz="2000" b="1" spc="210" dirty="0">
                <a:latin typeface="Arial"/>
                <a:cs typeface="Arial"/>
              </a:rPr>
              <a:t>&gt;.</a:t>
            </a:r>
            <a:r>
              <a:rPr sz="2000" b="1" spc="29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spc="5" dirty="0">
                <a:latin typeface="Heiti SC"/>
                <a:cs typeface="Heiti SC"/>
              </a:rPr>
              <a:t>函数参</a:t>
            </a:r>
            <a:r>
              <a:rPr sz="2000" b="1" spc="-5" dirty="0">
                <a:latin typeface="Heiti SC"/>
                <a:cs typeface="Heiti SC"/>
              </a:rPr>
              <a:t>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 marL="756285" indent="3648710">
              <a:lnSpc>
                <a:spcPts val="2390"/>
              </a:lnSpc>
            </a:pPr>
            <a:r>
              <a:rPr sz="2000" b="1" spc="355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函数名</a:t>
            </a:r>
            <a:r>
              <a:rPr sz="2000" b="1" spc="270" dirty="0">
                <a:latin typeface="Arial"/>
                <a:cs typeface="Arial"/>
              </a:rPr>
              <a:t>&gt;(&lt;</a:t>
            </a:r>
            <a:r>
              <a:rPr sz="2000" b="1" dirty="0">
                <a:latin typeface="Heiti SC"/>
                <a:cs typeface="Heiti SC"/>
              </a:rPr>
              <a:t>函数参数</a:t>
            </a:r>
            <a:r>
              <a:rPr sz="2000" b="1" spc="229" dirty="0">
                <a:latin typeface="Arial"/>
                <a:cs typeface="Arial"/>
              </a:rPr>
              <a:t>&gt;)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R="323850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第一种方法不会出现函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重名</a:t>
            </a:r>
            <a:r>
              <a:rPr sz="2000" b="1" spc="-15" dirty="0">
                <a:latin typeface="Heiti SC"/>
                <a:cs typeface="Heiti SC"/>
              </a:rPr>
              <a:t>问</a:t>
            </a:r>
            <a:r>
              <a:rPr sz="2000" b="1" dirty="0">
                <a:latin typeface="Heiti SC"/>
                <a:cs typeface="Heiti SC"/>
              </a:rPr>
              <a:t>题，</a:t>
            </a:r>
            <a:r>
              <a:rPr sz="2000" b="1" spc="-15" dirty="0">
                <a:latin typeface="Heiti SC"/>
                <a:cs typeface="Heiti SC"/>
              </a:rPr>
              <a:t>第</a:t>
            </a:r>
            <a:r>
              <a:rPr sz="2000" b="1" dirty="0">
                <a:latin typeface="Heiti SC"/>
                <a:cs typeface="Heiti SC"/>
              </a:rPr>
              <a:t>二种</a:t>
            </a:r>
            <a:r>
              <a:rPr sz="2000" b="1" spc="-15" dirty="0">
                <a:latin typeface="Heiti SC"/>
                <a:cs typeface="Heiti SC"/>
              </a:rPr>
              <a:t>方</a:t>
            </a:r>
            <a:r>
              <a:rPr sz="2000" b="1" dirty="0">
                <a:latin typeface="Heiti SC"/>
                <a:cs typeface="Heiti SC"/>
              </a:rPr>
              <a:t>法则</a:t>
            </a:r>
            <a:r>
              <a:rPr sz="2000" b="1" spc="-15" dirty="0">
                <a:latin typeface="Heiti SC"/>
                <a:cs typeface="Heiti SC"/>
              </a:rPr>
              <a:t>会</a:t>
            </a:r>
            <a:r>
              <a:rPr sz="2000" b="1" dirty="0">
                <a:latin typeface="Heiti SC"/>
                <a:cs typeface="Heiti SC"/>
              </a:rPr>
              <a:t>出现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41603224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20">
              <a:lnSpc>
                <a:spcPts val="4790"/>
              </a:lnSpc>
            </a:pPr>
            <a:r>
              <a:rPr spc="300" dirty="0"/>
              <a:t>impo</a:t>
            </a:r>
            <a:r>
              <a:rPr spc="315" dirty="0"/>
              <a:t>r</a:t>
            </a:r>
            <a:r>
              <a:rPr spc="375" dirty="0"/>
              <a:t>t</a:t>
            </a:r>
            <a:r>
              <a:rPr spc="-5" dirty="0">
                <a:latin typeface="Arial Unicode MS"/>
                <a:cs typeface="Arial Unicode MS"/>
              </a:rPr>
              <a:t>更多用法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4292" y="1529831"/>
            <a:ext cx="4788535" cy="2082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6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25" dirty="0">
                <a:solidFill>
                  <a:srgbClr val="FF921A"/>
                </a:solidFill>
                <a:latin typeface="Arial"/>
                <a:cs typeface="Arial"/>
              </a:rPr>
              <a:t>imp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o</a:t>
            </a:r>
            <a:r>
              <a:rPr sz="2400" b="1" spc="150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保留字共同完成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60" dirty="0">
                <a:solidFill>
                  <a:srgbClr val="FF921A"/>
                </a:solidFill>
                <a:latin typeface="Arial"/>
                <a:cs typeface="Arial"/>
              </a:rPr>
              <a:t>i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m</a:t>
            </a:r>
            <a:r>
              <a:rPr sz="2400" b="1" spc="120" dirty="0">
                <a:solidFill>
                  <a:srgbClr val="FF921A"/>
                </a:solidFill>
                <a:latin typeface="Arial"/>
                <a:cs typeface="Arial"/>
              </a:rPr>
              <a:t>po</a:t>
            </a:r>
            <a:r>
              <a:rPr sz="2400" b="1" spc="135" dirty="0">
                <a:solidFill>
                  <a:srgbClr val="FF921A"/>
                </a:solidFill>
                <a:latin typeface="Arial"/>
                <a:cs typeface="Arial"/>
              </a:rPr>
              <a:t>r</a:t>
            </a:r>
            <a:r>
              <a:rPr sz="2400" b="1" spc="190" dirty="0">
                <a:solidFill>
                  <a:srgbClr val="FF921A"/>
                </a:solidFill>
                <a:latin typeface="Arial"/>
                <a:cs typeface="Arial"/>
              </a:rPr>
              <a:t>t</a:t>
            </a:r>
            <a:r>
              <a:rPr sz="2400" b="1" spc="65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库名</a:t>
            </a:r>
            <a:r>
              <a:rPr sz="2400" b="1" spc="425" dirty="0">
                <a:latin typeface="Arial"/>
                <a:cs typeface="Arial"/>
              </a:rPr>
              <a:t>&gt;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45" dirty="0">
                <a:solidFill>
                  <a:srgbClr val="FF921A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921A"/>
                </a:solidFill>
                <a:latin typeface="Arial"/>
                <a:cs typeface="Arial"/>
              </a:rPr>
              <a:t>s</a:t>
            </a:r>
            <a:r>
              <a:rPr sz="2400" b="1" spc="40" dirty="0">
                <a:solidFill>
                  <a:srgbClr val="FF921A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库别名</a:t>
            </a:r>
            <a:r>
              <a:rPr sz="2400" b="1" spc="215" dirty="0">
                <a:latin typeface="Arial"/>
                <a:cs typeface="Arial"/>
              </a:rPr>
              <a:t>&gt;.</a:t>
            </a:r>
            <a:r>
              <a:rPr sz="2400" b="1" spc="425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函数名</a:t>
            </a:r>
            <a:r>
              <a:rPr sz="2400" b="1" spc="320" dirty="0">
                <a:latin typeface="Arial"/>
                <a:cs typeface="Arial"/>
              </a:rPr>
              <a:t>&gt;(&lt;</a:t>
            </a:r>
            <a:r>
              <a:rPr sz="2400" b="1" dirty="0">
                <a:latin typeface="Heiti SC"/>
                <a:cs typeface="Heiti SC"/>
              </a:rPr>
              <a:t>函数参</a:t>
            </a:r>
            <a:r>
              <a:rPr sz="2400" b="1" spc="-10" dirty="0">
                <a:latin typeface="Heiti SC"/>
                <a:cs typeface="Heiti SC"/>
              </a:rPr>
              <a:t>数</a:t>
            </a:r>
            <a:r>
              <a:rPr sz="2400" b="1" spc="275" dirty="0">
                <a:latin typeface="Arial"/>
                <a:cs typeface="Arial"/>
              </a:rPr>
              <a:t>&gt;)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5644" y="3723766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47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5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5644" y="3722242"/>
            <a:ext cx="2590800" cy="1905"/>
          </a:xfrm>
          <a:custGeom>
            <a:avLst/>
            <a:gdLst/>
            <a:ahLst/>
            <a:cxnLst/>
            <a:rect l="l" t="t" r="r" b="b"/>
            <a:pathLst>
              <a:path w="2590800" h="1904">
                <a:moveTo>
                  <a:pt x="0" y="1777"/>
                </a:moveTo>
                <a:lnTo>
                  <a:pt x="2590800" y="1777"/>
                </a:lnTo>
                <a:lnTo>
                  <a:pt x="2590800" y="0"/>
                </a:lnTo>
                <a:lnTo>
                  <a:pt x="0" y="0"/>
                </a:lnTo>
                <a:lnTo>
                  <a:pt x="0" y="1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5554" y="3723894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4882" y="3710940"/>
            <a:ext cx="2592705" cy="26034"/>
          </a:xfrm>
          <a:custGeom>
            <a:avLst/>
            <a:gdLst/>
            <a:ahLst/>
            <a:cxnLst/>
            <a:rect l="l" t="t" r="r" b="b"/>
            <a:pathLst>
              <a:path w="2592704" h="26035">
                <a:moveTo>
                  <a:pt x="0" y="25908"/>
                </a:moveTo>
                <a:lnTo>
                  <a:pt x="2592323" y="25908"/>
                </a:lnTo>
                <a:lnTo>
                  <a:pt x="2592323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71650" y="4401285"/>
            <a:ext cx="5618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给调用的外部库关联一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更短</a:t>
            </a:r>
            <a:r>
              <a:rPr sz="2000" b="1" spc="-15" dirty="0">
                <a:latin typeface="Heiti SC"/>
                <a:cs typeface="Heiti SC"/>
              </a:rPr>
              <a:t>、</a:t>
            </a:r>
            <a:r>
              <a:rPr sz="2000" b="1" dirty="0">
                <a:latin typeface="Heiti SC"/>
                <a:cs typeface="Heiti SC"/>
              </a:rPr>
              <a:t>更适</a:t>
            </a:r>
            <a:r>
              <a:rPr sz="2000" b="1" spc="-15" dirty="0">
                <a:latin typeface="Heiti SC"/>
                <a:cs typeface="Heiti SC"/>
              </a:rPr>
              <a:t>合</a:t>
            </a:r>
            <a:r>
              <a:rPr sz="2000" b="1" dirty="0">
                <a:latin typeface="Heiti SC"/>
                <a:cs typeface="Heiti SC"/>
              </a:rPr>
              <a:t>自己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名字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6097216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351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8" y="4936236"/>
                </a:lnTo>
                <a:lnTo>
                  <a:pt x="3874008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396" y="307427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setu</a:t>
            </a:r>
            <a:r>
              <a:rPr sz="16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nc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5" dirty="0">
                <a:latin typeface="FZLTZHB--B51-0"/>
                <a:cs typeface="FZLTZHB--B51-0"/>
              </a:rPr>
              <a:t>turtle</a:t>
            </a:r>
            <a:r>
              <a:rPr sz="1600" b="1" spc="125" dirty="0">
                <a:latin typeface="FZLTZHB--B51-0"/>
                <a:cs typeface="FZLTZHB--B51-0"/>
              </a:rPr>
              <a:t>.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45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3935">
              <a:lnSpc>
                <a:spcPct val="120000"/>
              </a:lnSpc>
            </a:pP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40,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/2)</a:t>
            </a:r>
            <a:r>
              <a:rPr sz="16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circl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3" y="2510789"/>
            <a:ext cx="251460" cy="360045"/>
          </a:xfrm>
          <a:custGeom>
            <a:avLst/>
            <a:gdLst/>
            <a:ahLst/>
            <a:cxnLst/>
            <a:rect l="l" t="t" r="r" b="b"/>
            <a:pathLst>
              <a:path w="251460" h="360044">
                <a:moveTo>
                  <a:pt x="0" y="89916"/>
                </a:moveTo>
                <a:lnTo>
                  <a:pt x="125729" y="89916"/>
                </a:lnTo>
                <a:lnTo>
                  <a:pt x="125729" y="0"/>
                </a:lnTo>
                <a:lnTo>
                  <a:pt x="251460" y="179832"/>
                </a:lnTo>
                <a:lnTo>
                  <a:pt x="125729" y="359664"/>
                </a:lnTo>
                <a:lnTo>
                  <a:pt x="125729" y="269748"/>
                </a:lnTo>
                <a:lnTo>
                  <a:pt x="0" y="269748"/>
                </a:lnTo>
                <a:lnTo>
                  <a:pt x="0" y="89916"/>
                </a:lnTo>
                <a:close/>
              </a:path>
            </a:pathLst>
          </a:custGeom>
          <a:ln w="38100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1247" y="123444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4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0622" y="307427"/>
            <a:ext cx="3028950" cy="403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mpor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t </a:t>
            </a:r>
            <a:r>
              <a:rPr sz="1600" b="1" spc="120" dirty="0">
                <a:latin typeface="FZLTZHB--B51-0"/>
                <a:cs typeface="FZLTZHB--B51-0"/>
              </a:rPr>
              <a:t>turtl</a:t>
            </a:r>
            <a:r>
              <a:rPr sz="1600" b="1" spc="195" dirty="0">
                <a:latin typeface="FZLTZHB--B51-0"/>
                <a:cs typeface="FZLTZHB--B51-0"/>
              </a:rPr>
              <a:t>e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30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a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s </a:t>
            </a:r>
            <a:r>
              <a:rPr sz="1600" b="1" spc="240" dirty="0">
                <a:latin typeface="FZLTZHB--B51-0"/>
                <a:cs typeface="FZLTZHB--B51-0"/>
              </a:rPr>
              <a:t>t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85" dirty="0">
                <a:solidFill>
                  <a:srgbClr val="D9D9D9"/>
                </a:solidFill>
                <a:latin typeface="FZLTZHB--B51-0"/>
                <a:cs typeface="FZLTZHB--B51-0"/>
              </a:rPr>
              <a:t>setup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(6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penup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359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250)</a:t>
            </a:r>
            <a:r>
              <a:rPr sz="1600" b="1" spc="-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pendown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r>
              <a:rPr sz="16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70" dirty="0">
                <a:solidFill>
                  <a:srgbClr val="D9D9D9"/>
                </a:solidFill>
                <a:latin typeface="FZLTZHB--B51-0"/>
                <a:cs typeface="FZLTZHB--B51-0"/>
              </a:rPr>
              <a:t>pensize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pencolor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u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seth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40)</a:t>
            </a:r>
            <a:endParaRPr sz="1600">
              <a:latin typeface="FZLTZHB--B51-0"/>
              <a:cs typeface="FZLTZHB--B51-0"/>
            </a:endParaRPr>
          </a:p>
          <a:p>
            <a:pPr marL="457834" marR="783590" indent="-445770">
              <a:lnSpc>
                <a:spcPct val="12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for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0" dirty="0">
                <a:latin typeface="FZLTZHB--B51-0"/>
                <a:cs typeface="FZLTZHB--B51-0"/>
              </a:rPr>
              <a:t>t.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indent="445134">
              <a:lnSpc>
                <a:spcPct val="100000"/>
              </a:lnSpc>
              <a:spcBef>
                <a:spcPts val="380"/>
              </a:spcBef>
            </a:pPr>
            <a:r>
              <a:rPr sz="1600" b="1" spc="305" dirty="0">
                <a:latin typeface="FZLTZHB--B51-0"/>
                <a:cs typeface="FZLTZHB--B51-0"/>
              </a:rPr>
              <a:t>t.</a:t>
            </a:r>
            <a:r>
              <a:rPr sz="1600" b="1" spc="-14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 marR="1006475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45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16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ircle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2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0/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circle</a:t>
            </a:r>
            <a:r>
              <a:rPr sz="16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(1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622" y="4405107"/>
            <a:ext cx="158369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30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d</a:t>
            </a:r>
            <a:r>
              <a:rPr sz="1600" b="1" spc="-5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2/3)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25" dirty="0">
                <a:latin typeface="FZLTZHB--B51-0"/>
                <a:cs typeface="FZLTZHB--B51-0"/>
              </a:rPr>
              <a:t>t</a:t>
            </a:r>
            <a:r>
              <a:rPr sz="1600" b="1" spc="285" dirty="0">
                <a:latin typeface="FZLTZHB--B51-0"/>
                <a:cs typeface="FZLTZHB--B51-0"/>
              </a:rPr>
              <a:t>.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0100" y="4532393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Heiti SC"/>
                <a:cs typeface="Heiti SC"/>
              </a:rPr>
              <a:t>这个方法好！</a:t>
            </a:r>
            <a:endParaRPr sz="18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0786209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85" dirty="0"/>
              <a:t>tu</a:t>
            </a:r>
            <a:r>
              <a:rPr spc="340" dirty="0"/>
              <a:t>r</a:t>
            </a:r>
            <a:r>
              <a:rPr spc="140" dirty="0"/>
              <a:t>tl</a:t>
            </a:r>
            <a:r>
              <a:rPr spc="315" dirty="0"/>
              <a:t>e</a:t>
            </a: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</p:spTree>
    <p:extLst>
      <p:ext uri="{BB962C8B-B14F-4D97-AF65-F5344CB8AC3E}">
        <p14:creationId xmlns:p14="http://schemas.microsoft.com/office/powerpoint/2010/main" val="12489972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2428" y="2498774"/>
            <a:ext cx="2663825" cy="88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indent="-1905">
              <a:lnSpc>
                <a:spcPct val="100000"/>
              </a:lnSpc>
              <a:tabLst>
                <a:tab pos="1252855" algn="l"/>
              </a:tabLst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penup(),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35" dirty="0">
                <a:solidFill>
                  <a:srgbClr val="006FC0"/>
                </a:solidFill>
                <a:latin typeface="Arial"/>
                <a:cs typeface="Arial"/>
              </a:rPr>
              <a:t>iz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(),</a:t>
            </a:r>
            <a:r>
              <a:rPr sz="20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pen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olo</a:t>
            </a:r>
            <a:r>
              <a:rPr sz="2000" b="1" spc="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6444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1276350"/>
            <a:ext cx="5970270" cy="304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43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画笔操作后一直有效，一般成对出现</a:t>
            </a:r>
            <a:endParaRPr sz="2400" dirty="0">
              <a:latin typeface="Heiti SC"/>
              <a:cs typeface="Heiti SC"/>
            </a:endParaRPr>
          </a:p>
          <a:p>
            <a:pPr marL="1280160" marR="15240" indent="-1267460">
              <a:lnSpc>
                <a:spcPct val="180100"/>
              </a:lnSpc>
              <a:spcBef>
                <a:spcPts val="81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0095" algn="l"/>
                <a:tab pos="4363720" algn="l"/>
              </a:tabLst>
            </a:pP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85" dirty="0">
                <a:latin typeface="Arial"/>
                <a:cs typeface="Arial"/>
              </a:rPr>
              <a:t>n</a:t>
            </a:r>
            <a:r>
              <a:rPr sz="2400" b="1" spc="9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p()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10" dirty="0">
                <a:latin typeface="Arial"/>
                <a:cs typeface="Arial"/>
              </a:rPr>
              <a:t>p</a:t>
            </a:r>
            <a:r>
              <a:rPr sz="2400" b="1" spc="120" dirty="0">
                <a:latin typeface="Arial"/>
                <a:cs typeface="Arial"/>
              </a:rPr>
              <a:t>u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 err="1">
                <a:latin typeface="Heiti SC"/>
                <a:cs typeface="Heiti SC"/>
              </a:rPr>
              <a:t>抬起画笔，海龟在飞行</a:t>
            </a:r>
            <a:endParaRPr lang="en-US" sz="2400" dirty="0">
              <a:latin typeface="Heiti SC"/>
              <a:cs typeface="Heiti SC"/>
            </a:endParaRPr>
          </a:p>
          <a:p>
            <a:pPr marL="1280160" marR="5080" indent="-1267460">
              <a:lnSpc>
                <a:spcPts val="5190"/>
              </a:lnSpc>
              <a:spcBef>
                <a:spcPts val="550"/>
              </a:spcBef>
              <a:buClr>
                <a:srgbClr val="007EDE"/>
              </a:buClr>
              <a:buFont typeface="Arial"/>
              <a:buChar char="-"/>
              <a:tabLst>
                <a:tab pos="235585" algn="l"/>
                <a:tab pos="3308985" algn="l"/>
                <a:tab pos="4370070" algn="l"/>
              </a:tabLst>
            </a:pP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00" dirty="0" err="1">
                <a:latin typeface="Arial"/>
                <a:cs typeface="Arial"/>
              </a:rPr>
              <a:t>p</a:t>
            </a:r>
            <a:r>
              <a:rPr lang="en-US" sz="2400" b="1" spc="80" dirty="0" err="1">
                <a:latin typeface="Arial"/>
                <a:cs typeface="Arial"/>
              </a:rPr>
              <a:t>e</a:t>
            </a:r>
            <a:r>
              <a:rPr lang="en-US" sz="2400" b="1" spc="120" dirty="0" err="1">
                <a:latin typeface="Arial"/>
                <a:cs typeface="Arial"/>
              </a:rPr>
              <a:t>ndow</a:t>
            </a:r>
            <a:r>
              <a:rPr lang="en-US" sz="2400" b="1" spc="114" dirty="0" err="1">
                <a:latin typeface="Arial"/>
                <a:cs typeface="Arial"/>
              </a:rPr>
              <a:t>n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dirty="0">
                <a:latin typeface="Arial"/>
                <a:cs typeface="Arial"/>
              </a:rPr>
              <a:t>	</a:t>
            </a:r>
            <a:r>
              <a:rPr lang="zh-CN" altLang="en-US" sz="2400" b="1" dirty="0">
                <a:latin typeface="Heiti SC"/>
                <a:cs typeface="Heiti SC"/>
              </a:rPr>
              <a:t>别名	</a:t>
            </a:r>
            <a:r>
              <a:rPr lang="en-US" sz="2400" b="1" spc="95" dirty="0" err="1">
                <a:latin typeface="Arial"/>
                <a:cs typeface="Arial"/>
              </a:rPr>
              <a:t>t</a:t>
            </a:r>
            <a:r>
              <a:rPr lang="en-US" sz="2400" b="1" spc="185" dirty="0" err="1">
                <a:latin typeface="Arial"/>
                <a:cs typeface="Arial"/>
              </a:rPr>
              <a:t>u</a:t>
            </a:r>
            <a:r>
              <a:rPr lang="en-US" sz="2400" b="1" spc="150" dirty="0" err="1">
                <a:latin typeface="Arial"/>
                <a:cs typeface="Arial"/>
              </a:rPr>
              <a:t>r</a:t>
            </a:r>
            <a:r>
              <a:rPr lang="en-US" sz="2400" b="1" spc="80" dirty="0" err="1">
                <a:latin typeface="Arial"/>
                <a:cs typeface="Arial"/>
              </a:rPr>
              <a:t>tle</a:t>
            </a:r>
            <a:r>
              <a:rPr lang="en-US" sz="2400" b="1" spc="50" dirty="0" err="1">
                <a:latin typeface="Arial"/>
                <a:cs typeface="Arial"/>
              </a:rPr>
              <a:t>.</a:t>
            </a:r>
            <a:r>
              <a:rPr lang="en-US" sz="2400" b="1" spc="130" dirty="0" err="1">
                <a:latin typeface="Arial"/>
                <a:cs typeface="Arial"/>
              </a:rPr>
              <a:t>p</a:t>
            </a:r>
            <a:r>
              <a:rPr lang="en-US" sz="2400" b="1" spc="135" dirty="0" err="1">
                <a:latin typeface="Arial"/>
                <a:cs typeface="Arial"/>
              </a:rPr>
              <a:t>d</a:t>
            </a:r>
            <a:r>
              <a:rPr lang="en-US" sz="2400" b="1" spc="135" dirty="0">
                <a:latin typeface="Arial"/>
                <a:cs typeface="Arial"/>
              </a:rPr>
              <a:t>()</a:t>
            </a:r>
            <a:r>
              <a:rPr lang="en-US" sz="2400" b="1" spc="110" dirty="0">
                <a:latin typeface="Arial"/>
                <a:cs typeface="Arial"/>
              </a:rPr>
              <a:t> </a:t>
            </a:r>
            <a:r>
              <a:rPr lang="zh-CN" altLang="en-US" sz="2400" b="1" dirty="0">
                <a:latin typeface="Heiti SC"/>
                <a:cs typeface="Heiti SC"/>
              </a:rPr>
              <a:t>落下画笔，海龟在爬行</a:t>
            </a:r>
            <a:endParaRPr lang="zh-CN" altLang="en-US" sz="2400" dirty="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97275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注释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4208" y="1529831"/>
            <a:ext cx="4804792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不被程序执行的辅助性说明信息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213599"/>
            <a:ext cx="5323205" cy="155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单行注释：</a:t>
            </a:r>
            <a:r>
              <a:rPr sz="2400" b="1" spc="-10" dirty="0">
                <a:latin typeface="Heiti SC"/>
                <a:cs typeface="Heiti SC"/>
              </a:rPr>
              <a:t>以</a:t>
            </a:r>
            <a:r>
              <a:rPr sz="2400" b="1" spc="195" dirty="0">
                <a:latin typeface="Arial"/>
                <a:cs typeface="Arial"/>
              </a:rPr>
              <a:t>#</a:t>
            </a:r>
            <a:r>
              <a:rPr sz="2400" b="1" dirty="0">
                <a:latin typeface="Heiti SC"/>
                <a:cs typeface="Heiti SC"/>
              </a:rPr>
              <a:t>开头，其后内容为注释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1240790" algn="l"/>
              </a:tabLst>
            </a:pPr>
            <a:r>
              <a:rPr sz="2000" b="1" spc="170" dirty="0">
                <a:solidFill>
                  <a:srgbClr val="FF0000"/>
                </a:solidFill>
                <a:latin typeface="Arial"/>
                <a:cs typeface="Arial"/>
              </a:rPr>
              <a:t>#	</a:t>
            </a:r>
            <a:r>
              <a:rPr sz="2000" b="1" dirty="0">
                <a:latin typeface="Heiti SC"/>
                <a:cs typeface="Heiti SC"/>
              </a:rPr>
              <a:t>这里是单行注释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多行注</a:t>
            </a:r>
            <a:r>
              <a:rPr sz="2400" b="1" spc="-5" dirty="0">
                <a:latin typeface="Heiti SC"/>
                <a:cs typeface="Heiti SC"/>
              </a:rPr>
              <a:t>释</a:t>
            </a:r>
            <a:r>
              <a:rPr sz="2400" b="1" dirty="0">
                <a:latin typeface="Heiti SC"/>
                <a:cs typeface="Heiti SC"/>
              </a:rPr>
              <a:t>：以</a:t>
            </a:r>
            <a:r>
              <a:rPr sz="2400" b="1" spc="790" dirty="0">
                <a:latin typeface="FZLTZHB--B51-0"/>
                <a:cs typeface="FZLTZHB--B51-0"/>
              </a:rPr>
              <a:t>'''</a:t>
            </a:r>
            <a:r>
              <a:rPr sz="2400" b="1" dirty="0">
                <a:latin typeface="Heiti SC"/>
                <a:cs typeface="Heiti SC"/>
              </a:rPr>
              <a:t>开头和结尾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0054" y="4242139"/>
            <a:ext cx="105359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65" dirty="0">
                <a:solidFill>
                  <a:srgbClr val="00AF50"/>
                </a:solidFill>
                <a:latin typeface="FZLTZHB--B51-0"/>
                <a:cs typeface="FZLTZHB--B51-0"/>
              </a:rPr>
              <a:t>'''</a:t>
            </a:r>
            <a:endParaRPr sz="2000" dirty="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3600" y="4123905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这是多行注释第一行</a:t>
            </a:r>
            <a:endParaRPr sz="2000" dirty="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755900" algn="l"/>
              </a:tabLst>
            </a:pPr>
            <a:r>
              <a:rPr sz="2000" b="1" dirty="0">
                <a:latin typeface="Heiti SC"/>
                <a:cs typeface="Heiti SC"/>
              </a:rPr>
              <a:t>这是多行注释第二行	</a:t>
            </a:r>
            <a:r>
              <a:rPr sz="2000" b="1" spc="660" dirty="0">
                <a:solidFill>
                  <a:srgbClr val="00AF50"/>
                </a:solidFill>
                <a:latin typeface="FZLTZHB--B51-0"/>
                <a:cs typeface="FZLTZHB--B51-0"/>
              </a:rPr>
              <a:t>'''</a:t>
            </a:r>
            <a:endParaRPr sz="20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06" y="1529831"/>
            <a:ext cx="7564755" cy="173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442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  <a:p>
            <a:pPr marL="1280795" marR="5080" indent="-1268730">
              <a:lnSpc>
                <a:spcPct val="180100"/>
              </a:lnSpc>
              <a:spcBef>
                <a:spcPts val="810"/>
              </a:spcBef>
              <a:tabLst>
                <a:tab pos="3775710" algn="l"/>
                <a:tab pos="465709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-35" dirty="0">
                <a:latin typeface="Arial"/>
                <a:cs typeface="Arial"/>
              </a:rPr>
              <a:t>n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</a:t>
            </a:r>
            <a:r>
              <a:rPr sz="2400" b="1" spc="-80" dirty="0">
                <a:solidFill>
                  <a:srgbClr val="00AA03"/>
                </a:solidFill>
                <a:latin typeface="FZLTZHB--B51-0"/>
                <a:cs typeface="FZLTZHB--B51-0"/>
              </a:rPr>
              <a:t>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60" dirty="0">
                <a:latin typeface="Arial"/>
                <a:cs typeface="Arial"/>
              </a:rPr>
              <a:t>w</a:t>
            </a:r>
            <a:r>
              <a:rPr sz="2400" b="1" spc="45" dirty="0">
                <a:latin typeface="Arial"/>
                <a:cs typeface="Arial"/>
              </a:rPr>
              <a:t>i</a:t>
            </a:r>
            <a:r>
              <a:rPr sz="2400" b="1" spc="120" dirty="0">
                <a:latin typeface="Arial"/>
                <a:cs typeface="Arial"/>
              </a:rPr>
              <a:t>dt</a:t>
            </a:r>
            <a:r>
              <a:rPr sz="2400" b="1" spc="16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6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画笔宽度，海龟的腰围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406" y="3595867"/>
            <a:ext cx="3621404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059" y="3595867"/>
            <a:ext cx="414274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color</a:t>
            </a:r>
            <a:r>
              <a:rPr sz="2400" b="1" spc="50" dirty="0">
                <a:latin typeface="Heiti SC"/>
                <a:cs typeface="Heiti SC"/>
              </a:rPr>
              <a:t>为颜色字符串或</a:t>
            </a:r>
            <a:r>
              <a:rPr sz="2400" b="1" spc="-125" dirty="0">
                <a:latin typeface="Arial"/>
                <a:cs typeface="Arial"/>
              </a:rPr>
              <a:t>r</a:t>
            </a:r>
            <a:r>
              <a:rPr sz="2400" b="1" spc="65" dirty="0">
                <a:latin typeface="Arial"/>
                <a:cs typeface="Arial"/>
              </a:rPr>
              <a:t>,g,</a:t>
            </a:r>
            <a:r>
              <a:rPr sz="2400" b="1" spc="9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值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729" y="4254591"/>
            <a:ext cx="3073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画笔颜色，海龟在涂装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457131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画笔控制函数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13" y="2549895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颜色字符串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0908" y="2549895"/>
            <a:ext cx="42068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413" y="3281669"/>
            <a:ext cx="76498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837555" algn="l"/>
                <a:tab pos="6846570" algn="l"/>
              </a:tabLst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的小数值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0" dirty="0">
                <a:solidFill>
                  <a:srgbClr val="1DB41D"/>
                </a:solidFill>
                <a:latin typeface="FZLTZHB--B51-0"/>
                <a:cs typeface="FZLTZHB--B51-0"/>
              </a:rPr>
              <a:t>0.63,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110" dirty="0">
                <a:solidFill>
                  <a:srgbClr val="1DB41D"/>
                </a:solidFill>
                <a:latin typeface="FZLTZHB--B51-0"/>
                <a:cs typeface="FZLTZHB--B51-0"/>
              </a:rPr>
              <a:t>0.13,</a:t>
            </a:r>
            <a:r>
              <a:rPr sz="24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400" b="1" spc="-85" dirty="0">
                <a:solidFill>
                  <a:srgbClr val="1DB41D"/>
                </a:solidFill>
                <a:latin typeface="FZLTZHB--B51-0"/>
                <a:cs typeface="FZLTZHB--B51-0"/>
              </a:rPr>
              <a:t>0.9</a:t>
            </a:r>
            <a:r>
              <a:rPr sz="2400" b="1" spc="-100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R</a:t>
            </a:r>
            <a:r>
              <a:rPr sz="2400" b="1" spc="-70" dirty="0">
                <a:latin typeface="Arial"/>
                <a:cs typeface="Arial"/>
              </a:rPr>
              <a:t>G</a:t>
            </a:r>
            <a:r>
              <a:rPr sz="2400" b="1" spc="-6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的元组值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65" dirty="0">
                <a:latin typeface="Arial"/>
                <a:cs typeface="Arial"/>
              </a:rPr>
              <a:t>.p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35" dirty="0">
                <a:latin typeface="Arial"/>
                <a:cs typeface="Arial"/>
              </a:rPr>
              <a:t>nc</a:t>
            </a:r>
            <a:r>
              <a:rPr sz="2400" b="1" spc="25" dirty="0">
                <a:latin typeface="Arial"/>
                <a:cs typeface="Arial"/>
              </a:rPr>
              <a:t>o</a:t>
            </a:r>
            <a:r>
              <a:rPr sz="2400" b="1" spc="45" dirty="0">
                <a:latin typeface="Arial"/>
                <a:cs typeface="Arial"/>
              </a:rPr>
              <a:t>l</a:t>
            </a:r>
            <a:r>
              <a:rPr sz="2400" b="1" spc="90" dirty="0">
                <a:latin typeface="Arial"/>
                <a:cs typeface="Arial"/>
              </a:rPr>
              <a:t>or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(0.63,0.13,0</a:t>
            </a:r>
            <a:r>
              <a:rPr sz="2400" b="1" spc="7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400" b="1" spc="-295" dirty="0">
                <a:solidFill>
                  <a:srgbClr val="1DB41D"/>
                </a:solidFill>
                <a:latin typeface="FZLTZHB--B51-0"/>
                <a:cs typeface="FZLTZHB--B51-0"/>
              </a:rPr>
              <a:t>9</a:t>
            </a:r>
            <a:r>
              <a:rPr sz="2400" b="1" spc="-285" dirty="0">
                <a:solidFill>
                  <a:srgbClr val="1DB41D"/>
                </a:solidFill>
                <a:latin typeface="FZLTZHB--B51-0"/>
                <a:cs typeface="FZLTZHB--B51-0"/>
              </a:rPr>
              <a:t>4</a:t>
            </a:r>
            <a:r>
              <a:rPr sz="2400" b="1" spc="375" dirty="0">
                <a:solidFill>
                  <a:srgbClr val="1DB41D"/>
                </a:solidFill>
                <a:latin typeface="FZLTZHB--B51-0"/>
                <a:cs typeface="FZLTZHB--B51-0"/>
              </a:rPr>
              <a:t>)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7364" y="1529831"/>
            <a:ext cx="56070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nco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(color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的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lo</a:t>
            </a: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可以有三种形式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30978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0731" y="4443984"/>
            <a:ext cx="1537716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1591" y="1156384"/>
            <a:ext cx="103949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penu</a:t>
            </a:r>
            <a:r>
              <a:rPr sz="2000" b="1" spc="8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591" y="1705278"/>
            <a:ext cx="14236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dow</a:t>
            </a:r>
            <a:r>
              <a:rPr sz="2000" b="1" spc="9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591" y="2253918"/>
            <a:ext cx="1885314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40" dirty="0">
                <a:solidFill>
                  <a:srgbClr val="006FC0"/>
                </a:solidFill>
                <a:latin typeface="Arial"/>
                <a:cs typeface="Arial"/>
              </a:rPr>
              <a:t>ze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width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1591" y="2802939"/>
            <a:ext cx="2896235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colorstr</a:t>
            </a:r>
            <a:r>
              <a:rPr sz="2000" b="1" spc="65" dirty="0">
                <a:solidFill>
                  <a:srgbClr val="00AA03"/>
                </a:solidFill>
                <a:latin typeface="FZLTZHB--B51-0"/>
                <a:cs typeface="FZLTZHB--B51-0"/>
              </a:rPr>
              <a:t>i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000" b="1" spc="-229" dirty="0">
                <a:solidFill>
                  <a:srgbClr val="00AA03"/>
                </a:solidFill>
                <a:latin typeface="FZLTZHB--B51-0"/>
                <a:cs typeface="FZLTZHB--B51-0"/>
              </a:rPr>
              <a:t>g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1591" y="3351579"/>
            <a:ext cx="205613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135" dirty="0">
                <a:solidFill>
                  <a:srgbClr val="00AA03"/>
                </a:solidFill>
                <a:latin typeface="FZLTZHB--B51-0"/>
                <a:cs typeface="FZLTZHB--B51-0"/>
              </a:rPr>
              <a:t>r,g,b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1591" y="3900498"/>
            <a:ext cx="233680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pe</a:t>
            </a:r>
            <a:r>
              <a:rPr sz="2000" b="1" spc="7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45" dirty="0">
                <a:solidFill>
                  <a:srgbClr val="006FC0"/>
                </a:solidFill>
                <a:latin typeface="Arial"/>
                <a:cs typeface="Arial"/>
              </a:rPr>
              <a:t>colo</a:t>
            </a:r>
            <a:r>
              <a:rPr sz="2000" b="1" spc="3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(</a:t>
            </a:r>
            <a:r>
              <a:rPr sz="2000" b="1" spc="120" dirty="0">
                <a:solidFill>
                  <a:srgbClr val="00AA03"/>
                </a:solidFill>
                <a:latin typeface="FZLTZHB--B51-0"/>
                <a:cs typeface="FZLTZHB--B51-0"/>
              </a:rPr>
              <a:t>r,g,</a:t>
            </a:r>
            <a:r>
              <a:rPr sz="2000" b="1" spc="195" dirty="0">
                <a:solidFill>
                  <a:srgbClr val="00AA03"/>
                </a:solidFill>
                <a:latin typeface="FZLTZHB--B51-0"/>
                <a:cs typeface="FZLTZHB--B51-0"/>
              </a:rPr>
              <a:t>b</a:t>
            </a:r>
            <a:r>
              <a:rPr sz="2000" b="1" spc="310" dirty="0">
                <a:solidFill>
                  <a:srgbClr val="00AA03"/>
                </a:solidFill>
                <a:latin typeface="FZLTZHB--B51-0"/>
                <a:cs typeface="FZLTZHB--B51-0"/>
              </a:rPr>
              <a:t>)</a:t>
            </a:r>
            <a:r>
              <a:rPr sz="2000" b="1" spc="11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3944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35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</p:spTree>
    <p:extLst>
      <p:ext uri="{BB962C8B-B14F-4D97-AF65-F5344CB8AC3E}">
        <p14:creationId xmlns:p14="http://schemas.microsoft.com/office/powerpoint/2010/main" val="29798322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1591" y="2333741"/>
            <a:ext cx="589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1591" y="3065515"/>
            <a:ext cx="1062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e()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3567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8008" y="1529831"/>
            <a:ext cx="44475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7641873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1529831"/>
            <a:ext cx="5682615" cy="314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77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控制海龟行进：走直线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走曲线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0286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5" dirty="0">
                <a:latin typeface="Arial"/>
                <a:cs typeface="Arial"/>
              </a:rPr>
              <a:t>.</a:t>
            </a:r>
            <a:r>
              <a:rPr sz="2400" b="1" spc="-60" dirty="0">
                <a:latin typeface="Arial"/>
                <a:cs typeface="Arial"/>
              </a:rPr>
              <a:t>c</a:t>
            </a:r>
            <a:r>
              <a:rPr sz="2400" b="1" spc="50" dirty="0">
                <a:latin typeface="Arial"/>
                <a:cs typeface="Arial"/>
              </a:rPr>
              <a:t>i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41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dirty="0">
                <a:solidFill>
                  <a:srgbClr val="00AA03"/>
                </a:solidFill>
                <a:latin typeface="FZLTZHB--B51-0"/>
                <a:cs typeface="FZLTZHB--B51-0"/>
              </a:rPr>
              <a:t>	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</a:t>
            </a:r>
            <a:r>
              <a:rPr sz="2400" b="1" spc="-3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375" dirty="0">
                <a:solidFill>
                  <a:srgbClr val="00AA03"/>
                </a:solidFill>
                <a:latin typeface="FZLTZHB--B51-0"/>
                <a:cs typeface="FZLTZHB--B51-0"/>
              </a:rPr>
              <a:t>=Non</a:t>
            </a:r>
            <a:r>
              <a:rPr sz="2400" b="1" spc="-35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根据半径</a:t>
            </a:r>
            <a:r>
              <a:rPr sz="2400" b="1" spc="285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285" dirty="0">
                <a:latin typeface="Heiti SC"/>
                <a:cs typeface="Heiti SC"/>
              </a:rPr>
              <a:t>绘制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35" dirty="0">
                <a:latin typeface="Heiti SC"/>
                <a:cs typeface="Heiti SC"/>
              </a:rPr>
              <a:t>角度的弧形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默认圆心在海龟左侧</a:t>
            </a:r>
            <a:r>
              <a:rPr sz="2400" b="1" spc="280" dirty="0">
                <a:solidFill>
                  <a:srgbClr val="00AA03"/>
                </a:solidFill>
                <a:latin typeface="FZLTZHB--B51-0"/>
                <a:cs typeface="FZLTZHB--B51-0"/>
              </a:rPr>
              <a:t>r</a:t>
            </a:r>
            <a:r>
              <a:rPr sz="2400" b="1" dirty="0">
                <a:latin typeface="Heiti SC"/>
                <a:cs typeface="Heiti SC"/>
              </a:rPr>
              <a:t>距离的位置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00AA03"/>
                </a:solidFill>
                <a:latin typeface="FZLTZHB--B51-0"/>
                <a:cs typeface="FZLTZHB--B51-0"/>
              </a:rPr>
              <a:t>extent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绘制角度，默认</a:t>
            </a:r>
            <a:r>
              <a:rPr sz="2400" b="1" spc="-15" dirty="0">
                <a:latin typeface="Heiti SC"/>
                <a:cs typeface="Heiti SC"/>
              </a:rPr>
              <a:t>是</a:t>
            </a:r>
            <a:r>
              <a:rPr sz="2400" b="1" spc="140" dirty="0">
                <a:latin typeface="Arial"/>
                <a:cs typeface="Arial"/>
              </a:rPr>
              <a:t>360</a:t>
            </a:r>
            <a:r>
              <a:rPr sz="2400" b="1" dirty="0">
                <a:latin typeface="Heiti SC"/>
                <a:cs typeface="Heiti SC"/>
              </a:rPr>
              <a:t>度整圆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3481102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1493" y="1730080"/>
            <a:ext cx="25419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24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240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15" y="1754845"/>
            <a:ext cx="31000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spc="220" dirty="0">
                <a:solidFill>
                  <a:srgbClr val="D98430"/>
                </a:solidFill>
                <a:latin typeface="FZLTZHB--B51-0"/>
                <a:cs typeface="FZLTZHB--B51-0"/>
              </a:rPr>
              <a:t>ci</a:t>
            </a:r>
            <a:r>
              <a:rPr sz="2000" b="1" spc="200" dirty="0">
                <a:solidFill>
                  <a:srgbClr val="D98430"/>
                </a:solidFill>
                <a:latin typeface="FZLTZHB--B51-0"/>
                <a:cs typeface="FZLTZHB--B51-0"/>
              </a:rPr>
              <a:t>r</a:t>
            </a:r>
            <a:r>
              <a:rPr sz="2000" b="1" spc="-175" dirty="0">
                <a:solidFill>
                  <a:srgbClr val="D98430"/>
                </a:solidFill>
                <a:latin typeface="FZLTZHB--B51-0"/>
                <a:cs typeface="FZLTZHB--B51-0"/>
              </a:rPr>
              <a:t>c</a:t>
            </a:r>
            <a:r>
              <a:rPr sz="2000" b="1" spc="175" dirty="0">
                <a:solidFill>
                  <a:srgbClr val="D98430"/>
                </a:solidFill>
                <a:latin typeface="FZLTZHB--B51-0"/>
                <a:cs typeface="FZLTZHB--B51-0"/>
              </a:rPr>
              <a:t>le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140" dirty="0">
                <a:solidFill>
                  <a:srgbClr val="00AA03"/>
                </a:solidFill>
                <a:latin typeface="FZLTZHB--B51-0"/>
                <a:cs typeface="FZLTZHB--B51-0"/>
              </a:rPr>
              <a:t>10</a:t>
            </a:r>
            <a:r>
              <a:rPr sz="2000" b="1" spc="-16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-10" dirty="0">
                <a:solidFill>
                  <a:srgbClr val="00AA03"/>
                </a:solidFill>
                <a:latin typeface="FZLTZHB--B51-0"/>
                <a:cs typeface="FZLTZHB--B51-0"/>
              </a:rPr>
              <a:t>,9</a:t>
            </a:r>
            <a:r>
              <a:rPr sz="20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0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7711" y="3508247"/>
            <a:ext cx="288036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1585" y="2795777"/>
            <a:ext cx="844550" cy="843280"/>
          </a:xfrm>
          <a:custGeom>
            <a:avLst/>
            <a:gdLst/>
            <a:ahLst/>
            <a:cxnLst/>
            <a:rect l="l" t="t" r="r" b="b"/>
            <a:pathLst>
              <a:path w="844550" h="843279">
                <a:moveTo>
                  <a:pt x="0" y="421386"/>
                </a:moveTo>
                <a:lnTo>
                  <a:pt x="5524" y="353049"/>
                </a:lnTo>
                <a:lnTo>
                  <a:pt x="21518" y="288218"/>
                </a:lnTo>
                <a:lnTo>
                  <a:pt x="47114" y="227761"/>
                </a:lnTo>
                <a:lnTo>
                  <a:pt x="81442" y="172547"/>
                </a:lnTo>
                <a:lnTo>
                  <a:pt x="123634" y="123443"/>
                </a:lnTo>
                <a:lnTo>
                  <a:pt x="172821" y="81320"/>
                </a:lnTo>
                <a:lnTo>
                  <a:pt x="228135" y="47045"/>
                </a:lnTo>
                <a:lnTo>
                  <a:pt x="288706" y="21488"/>
                </a:lnTo>
                <a:lnTo>
                  <a:pt x="353667" y="5516"/>
                </a:lnTo>
                <a:lnTo>
                  <a:pt x="422147" y="0"/>
                </a:lnTo>
                <a:lnTo>
                  <a:pt x="456774" y="1397"/>
                </a:lnTo>
                <a:lnTo>
                  <a:pt x="523603" y="12250"/>
                </a:lnTo>
                <a:lnTo>
                  <a:pt x="586478" y="33123"/>
                </a:lnTo>
                <a:lnTo>
                  <a:pt x="644529" y="63147"/>
                </a:lnTo>
                <a:lnTo>
                  <a:pt x="696888" y="101455"/>
                </a:lnTo>
                <a:lnTo>
                  <a:pt x="742686" y="147177"/>
                </a:lnTo>
                <a:lnTo>
                  <a:pt x="781054" y="199444"/>
                </a:lnTo>
                <a:lnTo>
                  <a:pt x="811125" y="257389"/>
                </a:lnTo>
                <a:lnTo>
                  <a:pt x="832028" y="320141"/>
                </a:lnTo>
                <a:lnTo>
                  <a:pt x="842896" y="386834"/>
                </a:lnTo>
                <a:lnTo>
                  <a:pt x="844295" y="421386"/>
                </a:lnTo>
                <a:lnTo>
                  <a:pt x="842896" y="455937"/>
                </a:lnTo>
                <a:lnTo>
                  <a:pt x="832028" y="522630"/>
                </a:lnTo>
                <a:lnTo>
                  <a:pt x="811125" y="585382"/>
                </a:lnTo>
                <a:lnTo>
                  <a:pt x="781054" y="643327"/>
                </a:lnTo>
                <a:lnTo>
                  <a:pt x="742686" y="695594"/>
                </a:lnTo>
                <a:lnTo>
                  <a:pt x="696888" y="741316"/>
                </a:lnTo>
                <a:lnTo>
                  <a:pt x="644529" y="779624"/>
                </a:lnTo>
                <a:lnTo>
                  <a:pt x="586478" y="809648"/>
                </a:lnTo>
                <a:lnTo>
                  <a:pt x="523603" y="830521"/>
                </a:lnTo>
                <a:lnTo>
                  <a:pt x="456774" y="841374"/>
                </a:lnTo>
                <a:lnTo>
                  <a:pt x="422147" y="842772"/>
                </a:lnTo>
                <a:lnTo>
                  <a:pt x="387521" y="841374"/>
                </a:lnTo>
                <a:lnTo>
                  <a:pt x="320692" y="830521"/>
                </a:lnTo>
                <a:lnTo>
                  <a:pt x="257817" y="809648"/>
                </a:lnTo>
                <a:lnTo>
                  <a:pt x="199766" y="779624"/>
                </a:lnTo>
                <a:lnTo>
                  <a:pt x="147407" y="741316"/>
                </a:lnTo>
                <a:lnTo>
                  <a:pt x="101609" y="695594"/>
                </a:lnTo>
                <a:lnTo>
                  <a:pt x="63241" y="643327"/>
                </a:lnTo>
                <a:lnTo>
                  <a:pt x="33170" y="585382"/>
                </a:lnTo>
                <a:lnTo>
                  <a:pt x="12267" y="522630"/>
                </a:lnTo>
                <a:lnTo>
                  <a:pt x="1399" y="455937"/>
                </a:lnTo>
                <a:lnTo>
                  <a:pt x="0" y="4213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8776" y="3172681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4">
                <a:moveTo>
                  <a:pt x="21975" y="0"/>
                </a:move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5992" y="3267323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75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7732" y="35899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0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7732" y="32263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7732" y="322630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0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6970" y="3225545"/>
            <a:ext cx="1905" cy="365125"/>
          </a:xfrm>
          <a:custGeom>
            <a:avLst/>
            <a:gdLst/>
            <a:ahLst/>
            <a:cxnLst/>
            <a:rect l="l" t="t" r="r" b="b"/>
            <a:pathLst>
              <a:path w="1905" h="365125">
                <a:moveTo>
                  <a:pt x="0" y="36512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8731" y="3508247"/>
            <a:ext cx="288035" cy="24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2176" y="409043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5494" y="0"/>
                </a:moveTo>
                <a:lnTo>
                  <a:pt x="21640" y="3163"/>
                </a:lnTo>
                <a:lnTo>
                  <a:pt x="10362" y="11053"/>
                </a:lnTo>
                <a:lnTo>
                  <a:pt x="2776" y="22556"/>
                </a:lnTo>
                <a:lnTo>
                  <a:pt x="0" y="36560"/>
                </a:lnTo>
                <a:lnTo>
                  <a:pt x="143" y="39812"/>
                </a:lnTo>
                <a:lnTo>
                  <a:pt x="3909" y="52898"/>
                </a:lnTo>
                <a:lnTo>
                  <a:pt x="12206" y="63465"/>
                </a:lnTo>
                <a:lnTo>
                  <a:pt x="24246" y="70513"/>
                </a:lnTo>
                <a:lnTo>
                  <a:pt x="39246" y="73040"/>
                </a:lnTo>
                <a:lnTo>
                  <a:pt x="52536" y="69433"/>
                </a:lnTo>
                <a:lnTo>
                  <a:pt x="63297" y="61248"/>
                </a:lnTo>
                <a:lnTo>
                  <a:pt x="70496" y="49349"/>
                </a:lnTo>
                <a:lnTo>
                  <a:pt x="73100" y="34602"/>
                </a:lnTo>
                <a:lnTo>
                  <a:pt x="69689" y="21053"/>
                </a:lnTo>
                <a:lnTo>
                  <a:pt x="61633" y="10059"/>
                </a:lnTo>
                <a:lnTo>
                  <a:pt x="49910" y="2686"/>
                </a:lnTo>
                <a:lnTo>
                  <a:pt x="35494" y="0"/>
                </a:lnTo>
                <a:close/>
              </a:path>
            </a:pathLst>
          </a:custGeom>
          <a:solidFill>
            <a:srgbClr val="D984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8476" y="3782105"/>
            <a:ext cx="375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2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200" b="1" spc="70" dirty="0">
                <a:solidFill>
                  <a:srgbClr val="006FC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78752" y="4070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36365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78752" y="37063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8752" y="3706367"/>
            <a:ext cx="0" cy="363855"/>
          </a:xfrm>
          <a:custGeom>
            <a:avLst/>
            <a:gdLst/>
            <a:ahLst/>
            <a:cxnLst/>
            <a:rect l="l" t="t" r="r" b="b"/>
            <a:pathLst>
              <a:path h="363854">
                <a:moveTo>
                  <a:pt x="0" y="0"/>
                </a:moveTo>
                <a:lnTo>
                  <a:pt x="0" y="36365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7990" y="3705605"/>
            <a:ext cx="1905" cy="365760"/>
          </a:xfrm>
          <a:custGeom>
            <a:avLst/>
            <a:gdLst/>
            <a:ahLst/>
            <a:cxnLst/>
            <a:rect l="l" t="t" r="r" b="b"/>
            <a:pathLst>
              <a:path w="1904" h="365760">
                <a:moveTo>
                  <a:pt x="0" y="365175"/>
                </a:moveTo>
                <a:lnTo>
                  <a:pt x="1524" y="0"/>
                </a:lnTo>
              </a:path>
            </a:pathLst>
          </a:custGeom>
          <a:ln w="19812">
            <a:solidFill>
              <a:srgbClr val="00AA0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1235" y="3668267"/>
            <a:ext cx="394716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9139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204201"/>
            <a:ext cx="7569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spc="195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39665" y="2935975"/>
            <a:ext cx="3250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400" b="1" spc="-3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45" dirty="0">
                <a:solidFill>
                  <a:srgbClr val="00AA03"/>
                </a:solidFill>
                <a:latin typeface="FZLTZHB--B51-0"/>
                <a:cs typeface="FZLTZHB--B51-0"/>
              </a:rPr>
              <a:t>r,</a:t>
            </a:r>
            <a:r>
              <a:rPr sz="2400" b="1" spc="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5" dirty="0">
                <a:solidFill>
                  <a:srgbClr val="00AA03"/>
                </a:solidFill>
                <a:latin typeface="FZLTZHB--B51-0"/>
                <a:cs typeface="FZLTZHB--B51-0"/>
              </a:rPr>
              <a:t>xt</a:t>
            </a:r>
            <a:r>
              <a:rPr sz="2400" b="1" spc="-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80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50" dirty="0">
                <a:solidFill>
                  <a:srgbClr val="00AA03"/>
                </a:solidFill>
                <a:latin typeface="FZLTZHB--B51-0"/>
                <a:cs typeface="FZLTZHB--B51-0"/>
              </a:rPr>
              <a:t>t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=</a:t>
            </a:r>
            <a:r>
              <a:rPr sz="2400" b="1" spc="-56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425" dirty="0">
                <a:solidFill>
                  <a:srgbClr val="00AA03"/>
                </a:solidFill>
                <a:latin typeface="FZLTZHB--B51-0"/>
                <a:cs typeface="FZLTZHB--B51-0"/>
              </a:rPr>
              <a:t>o</a:t>
            </a:r>
            <a:r>
              <a:rPr sz="2400" b="1" spc="-285" dirty="0">
                <a:solidFill>
                  <a:srgbClr val="00AA03"/>
                </a:solidFill>
                <a:latin typeface="FZLTZHB--B51-0"/>
                <a:cs typeface="FZLTZHB--B51-0"/>
              </a:rPr>
              <a:t>n</a:t>
            </a:r>
            <a:r>
              <a:rPr sz="2400" b="1" spc="-27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7295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运动控制函数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680" y="2477886"/>
            <a:ext cx="282702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25" dirty="0">
                <a:latin typeface="Arial"/>
                <a:cs typeface="Arial"/>
              </a:rPr>
              <a:t>fo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wa</a:t>
            </a:r>
            <a:r>
              <a:rPr sz="2400" b="1" spc="60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d(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805" y="2477886"/>
            <a:ext cx="258064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92175" algn="l"/>
              </a:tabLst>
            </a:pPr>
            <a:r>
              <a:rPr sz="2400" b="1" dirty="0">
                <a:latin typeface="Heiti SC"/>
                <a:cs typeface="Heiti SC"/>
              </a:rPr>
              <a:t>别名	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10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d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0" y="3209161"/>
            <a:ext cx="434213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向前行进，海龟走直线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75" dirty="0">
                <a:solidFill>
                  <a:srgbClr val="00AA03"/>
                </a:solidFill>
                <a:latin typeface="FZLTZHB--B51-0"/>
                <a:cs typeface="FZLTZHB--B51-0"/>
              </a:rPr>
              <a:t>d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行进距离，可以为负数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608" y="1529831"/>
            <a:ext cx="5511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画笔设置后一直有效，直至下次重新设置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97842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7458" y="2303830"/>
            <a:ext cx="3070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命名与保留字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661" y="2303830"/>
            <a:ext cx="43942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70" dirty="0"/>
              <a:t>t</a:t>
            </a:r>
            <a:r>
              <a:rPr spc="265" dirty="0"/>
              <a:t>u</a:t>
            </a:r>
            <a:r>
              <a:rPr spc="275" dirty="0"/>
              <a:t>r</a:t>
            </a:r>
            <a:r>
              <a:rPr spc="195" dirty="0"/>
              <a:t>tle</a:t>
            </a: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</p:spTree>
    <p:extLst>
      <p:ext uri="{BB962C8B-B14F-4D97-AF65-F5344CB8AC3E}">
        <p14:creationId xmlns:p14="http://schemas.microsoft.com/office/powerpoint/2010/main" val="4435268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4853" y="2333741"/>
            <a:ext cx="9150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3058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2405378"/>
            <a:ext cx="39655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setheading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90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6946" y="2405378"/>
            <a:ext cx="375856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74420" algn="l"/>
              </a:tabLst>
            </a:pPr>
            <a:r>
              <a:rPr sz="2400" b="1" spc="-5" dirty="0">
                <a:latin typeface="Heiti SC"/>
                <a:cs typeface="Heiti SC"/>
              </a:rPr>
              <a:t>别</a:t>
            </a:r>
            <a:r>
              <a:rPr sz="2400" b="1" dirty="0">
                <a:latin typeface="Heiti SC"/>
                <a:cs typeface="Heiti SC"/>
              </a:rPr>
              <a:t>名	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.s</a:t>
            </a:r>
            <a:r>
              <a:rPr sz="2400" b="1" spc="-40" dirty="0">
                <a:latin typeface="Arial"/>
                <a:cs typeface="Arial"/>
              </a:rPr>
              <a:t>e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18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137524"/>
            <a:ext cx="449770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6769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改变行进方向，海龟走角度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65" dirty="0">
                <a:solidFill>
                  <a:srgbClr val="00AA03"/>
                </a:solidFill>
                <a:latin typeface="FZLTZHB--B51-0"/>
                <a:cs typeface="FZLTZHB--B51-0"/>
              </a:rPr>
              <a:t>a</a:t>
            </a:r>
            <a:r>
              <a:rPr sz="2400" b="1" spc="-40" dirty="0">
                <a:solidFill>
                  <a:srgbClr val="00AA03"/>
                </a:solidFill>
                <a:latin typeface="FZLTZHB--B51-0"/>
                <a:cs typeface="FZLTZHB--B51-0"/>
              </a:rPr>
              <a:t>ngl</a:t>
            </a:r>
            <a:r>
              <a:rPr sz="2400" b="1" spc="-50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行进方向的绝对角度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829618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2506979"/>
            <a:ext cx="361950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377" y="3414242"/>
            <a:ext cx="636054" cy="625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2439" y="3324277"/>
            <a:ext cx="4235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45</a:t>
            </a:r>
            <a:r>
              <a:rPr sz="1400" b="1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0307" y="1730080"/>
            <a:ext cx="2122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solidFill>
                  <a:srgbClr val="006FC0"/>
                </a:solidFill>
                <a:latin typeface="FZLTZHB--B51-0"/>
                <a:cs typeface="FZLTZHB--B51-0"/>
              </a:rPr>
              <a:t>t</a:t>
            </a:r>
            <a:r>
              <a:rPr sz="2000" b="1" spc="80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2000" b="1" spc="285" dirty="0">
                <a:solidFill>
                  <a:srgbClr val="006FC0"/>
                </a:solidFill>
                <a:latin typeface="FZLTZHB--B51-0"/>
                <a:cs typeface="FZLTZHB--B51-0"/>
              </a:rPr>
              <a:t>rtle</a:t>
            </a:r>
            <a:r>
              <a:rPr sz="2000" b="1" spc="204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35" dirty="0">
                <a:solidFill>
                  <a:srgbClr val="00AA03"/>
                </a:solidFill>
                <a:latin typeface="FZLTZHB--B51-0"/>
                <a:cs typeface="FZLTZHB--B51-0"/>
              </a:rPr>
              <a:t>4</a:t>
            </a:r>
            <a:r>
              <a:rPr sz="2000" b="1" spc="-225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5411" y="1754845"/>
            <a:ext cx="24015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20" dirty="0">
                <a:solidFill>
                  <a:srgbClr val="006FC0"/>
                </a:solidFill>
                <a:latin typeface="FZLTZHB--B51-0"/>
                <a:cs typeface="FZLTZHB--B51-0"/>
              </a:rPr>
              <a:t>turtle</a:t>
            </a:r>
            <a:r>
              <a:rPr sz="2000" b="1" spc="150" dirty="0">
                <a:solidFill>
                  <a:srgbClr val="006FC0"/>
                </a:solidFill>
                <a:latin typeface="FZLTZHB--B51-0"/>
                <a:cs typeface="FZLTZHB--B51-0"/>
              </a:rPr>
              <a:t>.</a:t>
            </a:r>
            <a:r>
              <a:rPr sz="2000" b="1" dirty="0">
                <a:solidFill>
                  <a:srgbClr val="D98430"/>
                </a:solidFill>
                <a:latin typeface="FZLTZHB--B51-0"/>
                <a:cs typeface="FZLTZHB--B51-0"/>
              </a:rPr>
              <a:t>se</a:t>
            </a:r>
            <a:r>
              <a:rPr sz="2000" b="1" spc="-10" dirty="0">
                <a:solidFill>
                  <a:srgbClr val="D98430"/>
                </a:solidFill>
                <a:latin typeface="FZLTZHB--B51-0"/>
                <a:cs typeface="FZLTZHB--B51-0"/>
              </a:rPr>
              <a:t>t</a:t>
            </a:r>
            <a:r>
              <a:rPr sz="2000" b="1" spc="-250" dirty="0">
                <a:solidFill>
                  <a:srgbClr val="D98430"/>
                </a:solidFill>
                <a:latin typeface="FZLTZHB--B51-0"/>
                <a:cs typeface="FZLTZHB--B51-0"/>
              </a:rPr>
              <a:t>h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(</a:t>
            </a:r>
            <a:r>
              <a:rPr sz="2000" b="1" spc="-260" dirty="0">
                <a:solidFill>
                  <a:srgbClr val="00AA03"/>
                </a:solidFill>
                <a:latin typeface="FZLTZHB--B51-0"/>
                <a:cs typeface="FZLTZHB--B51-0"/>
              </a:rPr>
              <a:t>-</a:t>
            </a:r>
            <a:r>
              <a:rPr sz="2000" b="1" spc="-75" dirty="0">
                <a:solidFill>
                  <a:srgbClr val="00AA03"/>
                </a:solidFill>
                <a:latin typeface="FZLTZHB--B51-0"/>
                <a:cs typeface="FZLTZHB--B51-0"/>
              </a:rPr>
              <a:t>1</a:t>
            </a:r>
            <a:r>
              <a:rPr sz="2000" b="1" spc="-105" dirty="0">
                <a:solidFill>
                  <a:srgbClr val="00AA03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00AA03"/>
                </a:solidFill>
                <a:latin typeface="FZLTZHB--B51-0"/>
                <a:cs typeface="FZLTZHB--B51-0"/>
              </a:rPr>
              <a:t>5</a:t>
            </a:r>
            <a:r>
              <a:rPr sz="2000" b="1" spc="310" dirty="0">
                <a:solidFill>
                  <a:srgbClr val="006FC0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1664" y="2506979"/>
            <a:ext cx="3621024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4416" y="3416172"/>
            <a:ext cx="634746" cy="622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92521" y="4075034"/>
            <a:ext cx="6115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400" b="1" spc="80" dirty="0">
                <a:solidFill>
                  <a:srgbClr val="006FC0"/>
                </a:solidFill>
                <a:latin typeface="Arial"/>
                <a:cs typeface="Arial"/>
              </a:rPr>
              <a:t>135</a:t>
            </a:r>
            <a:r>
              <a:rPr sz="1400" b="1" spc="5" dirty="0">
                <a:solidFill>
                  <a:srgbClr val="006FC0"/>
                </a:solidFill>
                <a:latin typeface="Heiti SC"/>
                <a:cs typeface="Heiti SC"/>
              </a:rPr>
              <a:t>度</a:t>
            </a:r>
            <a:endParaRPr sz="1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35872128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方向控制函数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71" y="2477886"/>
            <a:ext cx="279082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tle</a:t>
            </a:r>
            <a:r>
              <a:rPr sz="2400" b="1" spc="50" dirty="0">
                <a:latin typeface="Arial"/>
                <a:cs typeface="Arial"/>
              </a:rPr>
              <a:t>.</a:t>
            </a:r>
            <a:r>
              <a:rPr sz="2400" b="1" spc="35" dirty="0">
                <a:latin typeface="Arial"/>
                <a:cs typeface="Arial"/>
              </a:rPr>
              <a:t>l</a:t>
            </a:r>
            <a:r>
              <a:rPr sz="2400" b="1" spc="60" dirty="0">
                <a:latin typeface="Arial"/>
                <a:cs typeface="Arial"/>
              </a:rPr>
              <a:t>e</a:t>
            </a:r>
            <a:r>
              <a:rPr sz="2400" b="1" spc="210" dirty="0">
                <a:latin typeface="Arial"/>
                <a:cs typeface="Arial"/>
              </a:rPr>
              <a:t>f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05" y="2477886"/>
            <a:ext cx="1549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海龟向左转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571" y="3209161"/>
            <a:ext cx="301498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3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.</a:t>
            </a:r>
            <a:r>
              <a:rPr sz="2400" b="1" spc="65" dirty="0">
                <a:latin typeface="Arial"/>
                <a:cs typeface="Arial"/>
              </a:rPr>
              <a:t>r</a:t>
            </a:r>
            <a:r>
              <a:rPr sz="2400" b="1" spc="75" dirty="0">
                <a:latin typeface="Arial"/>
                <a:cs typeface="Arial"/>
              </a:rPr>
              <a:t>ig</a:t>
            </a:r>
            <a:r>
              <a:rPr sz="2400" b="1" spc="95" dirty="0">
                <a:latin typeface="Arial"/>
                <a:cs typeface="Arial"/>
              </a:rPr>
              <a:t>h</a:t>
            </a:r>
            <a:r>
              <a:rPr sz="2400" b="1" spc="200" dirty="0">
                <a:latin typeface="Arial"/>
                <a:cs typeface="Arial"/>
              </a:rPr>
              <a:t>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</a:t>
            </a:r>
            <a:r>
              <a:rPr sz="2400" b="1" spc="-95" dirty="0">
                <a:solidFill>
                  <a:srgbClr val="00AA03"/>
                </a:solidFill>
                <a:latin typeface="FZLTZHB--B51-0"/>
                <a:cs typeface="FZLTZHB--B51-0"/>
              </a:rPr>
              <a:t>e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4805" y="3209161"/>
            <a:ext cx="1549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海龟向右转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6571" y="3941256"/>
            <a:ext cx="584009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在海龟当前行进方向上旋转的角度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0892" y="1529831"/>
            <a:ext cx="5540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控制海龟面对方向</a:t>
            </a:r>
            <a:r>
              <a:rPr sz="2400" b="1" spc="-114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绝对角度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spc="4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海龟角度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757187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665" y="2333741"/>
            <a:ext cx="175260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set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00AA03"/>
                </a:solidFill>
                <a:latin typeface="FZLTZHB--B51-0"/>
                <a:cs typeface="FZLTZHB--B51-0"/>
              </a:rPr>
              <a:t>angle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229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3889" y="2303830"/>
            <a:ext cx="53168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  <a:r>
              <a:rPr dirty="0">
                <a:latin typeface="Arial Unicode MS"/>
                <a:cs typeface="Arial Unicode MS"/>
              </a:rPr>
              <a:t>与</a:t>
            </a: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01541622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0413" y="2261859"/>
            <a:ext cx="235775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400" b="1" i="1" spc="-7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和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5821" y="2993134"/>
            <a:ext cx="114744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006FC0"/>
                </a:solidFill>
                <a:latin typeface="Arial"/>
                <a:cs typeface="Arial"/>
              </a:rPr>
              <a:t>ra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4030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0932" y="2504683"/>
            <a:ext cx="1641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25" dirty="0">
                <a:solidFill>
                  <a:srgbClr val="FF7700"/>
                </a:solidFill>
                <a:latin typeface="Arial"/>
                <a:cs typeface="Arial"/>
              </a:rPr>
              <a:t>fo</a:t>
            </a:r>
            <a:r>
              <a:rPr sz="2400" b="1" spc="105" dirty="0">
                <a:solidFill>
                  <a:srgbClr val="FF7700"/>
                </a:solidFill>
                <a:latin typeface="Arial"/>
                <a:cs typeface="Arial"/>
              </a:rPr>
              <a:t>r</a:t>
            </a: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8109" y="2504683"/>
            <a:ext cx="2776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sz="2400" b="1" spc="35" dirty="0">
                <a:solidFill>
                  <a:srgbClr val="FF7700"/>
                </a:solidFill>
                <a:latin typeface="Arial"/>
                <a:cs typeface="Arial"/>
              </a:rPr>
              <a:t>i</a:t>
            </a:r>
            <a:r>
              <a:rPr sz="2400" b="1" spc="90" dirty="0">
                <a:solidFill>
                  <a:srgbClr val="FF770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7700"/>
                </a:solidFill>
                <a:latin typeface="Arial"/>
                <a:cs typeface="Arial"/>
              </a:rPr>
              <a:t>	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65" dirty="0">
                <a:latin typeface="Arial"/>
                <a:cs typeface="Arial"/>
              </a:rPr>
              <a:t>nge(&lt;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140" dirty="0">
                <a:latin typeface="Arial"/>
                <a:cs typeface="Arial"/>
              </a:rPr>
              <a:t>&gt;):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646" y="3235958"/>
            <a:ext cx="6255385" cy="1345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8445">
              <a:lnSpc>
                <a:spcPct val="100000"/>
              </a:lnSpc>
            </a:pP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被循环执行的语</a:t>
            </a:r>
            <a:r>
              <a:rPr sz="2400" b="1" dirty="0">
                <a:latin typeface="Heiti SC"/>
                <a:cs typeface="Heiti SC"/>
              </a:rPr>
              <a:t>句</a:t>
            </a:r>
            <a:r>
              <a:rPr sz="2400" b="1" spc="425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表示每次循环的计数</a:t>
            </a:r>
            <a:r>
              <a:rPr sz="2400" b="1" spc="-20" dirty="0">
                <a:latin typeface="Heiti SC"/>
                <a:cs typeface="Heiti SC"/>
              </a:rPr>
              <a:t>，</a:t>
            </a:r>
            <a:r>
              <a:rPr sz="2400" b="1" spc="140" dirty="0">
                <a:latin typeface="Arial"/>
                <a:cs typeface="Arial"/>
              </a:rPr>
              <a:t>0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dirty="0">
                <a:latin typeface="Heiti SC"/>
                <a:cs typeface="Heiti SC"/>
              </a:rPr>
              <a:t>次</a:t>
            </a:r>
            <a:r>
              <a:rPr sz="2400" b="1" spc="-5" dirty="0">
                <a:latin typeface="Heiti SC"/>
                <a:cs typeface="Heiti SC"/>
              </a:rPr>
              <a:t>数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按照一定次数循环执行一组语句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62692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循环语句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1235" marR="5080" indent="-979169">
              <a:lnSpc>
                <a:spcPct val="120000"/>
              </a:lnSpc>
              <a:tabLst>
                <a:tab pos="572135" algn="l"/>
                <a:tab pos="1410335" algn="l"/>
              </a:tabLst>
            </a:pPr>
            <a:r>
              <a:rPr spc="-270" dirty="0">
                <a:solidFill>
                  <a:srgbClr val="780D17"/>
                </a:solidFill>
              </a:rPr>
              <a:t>&gt;&gt;&gt;	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pc="575" dirty="0"/>
              <a:t>i</a:t>
            </a:r>
            <a:r>
              <a:rPr dirty="0"/>
              <a:t>	</a:t>
            </a:r>
            <a:r>
              <a:rPr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pc="145" dirty="0"/>
              <a:t>(5</a:t>
            </a:r>
            <a:r>
              <a:rPr spc="100" dirty="0"/>
              <a:t>)</a:t>
            </a:r>
            <a:r>
              <a:rPr spc="425" dirty="0"/>
              <a:t>:</a:t>
            </a:r>
            <a:r>
              <a:rPr spc="350" dirty="0"/>
              <a:t> </a:t>
            </a:r>
            <a:r>
              <a:rPr spc="235" dirty="0"/>
              <a:t>pr</a:t>
            </a:r>
            <a:r>
              <a:rPr spc="100" dirty="0"/>
              <a:t>i</a:t>
            </a:r>
            <a:r>
              <a:rPr spc="-254" dirty="0"/>
              <a:t>n</a:t>
            </a:r>
            <a:r>
              <a:rPr spc="330" dirty="0"/>
              <a:t>t(</a:t>
            </a:r>
            <a:r>
              <a:rPr spc="575" dirty="0"/>
              <a:t>i</a:t>
            </a:r>
            <a:r>
              <a:rPr spc="310" dirty="0"/>
              <a:t>)</a:t>
            </a: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245" dirty="0">
                <a:solidFill>
                  <a:srgbClr val="000FFF"/>
                </a:solidFill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55" dirty="0">
                <a:solidFill>
                  <a:srgbClr val="000FFF"/>
                </a:solidFill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04" dirty="0">
                <a:solidFill>
                  <a:srgbClr val="000FFF"/>
                </a:solidFill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20" dirty="0">
                <a:solidFill>
                  <a:srgbClr val="000FFF"/>
                </a:solidFill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245" dirty="0">
                <a:solidFill>
                  <a:srgbClr val="000FFF"/>
                </a:solidFill>
              </a:rPr>
              <a:t>4</a:t>
            </a:r>
          </a:p>
        </p:txBody>
      </p:sp>
      <p:sp>
        <p:nvSpPr>
          <p:cNvPr id="5" name="object 5"/>
          <p:cNvSpPr/>
          <p:nvPr/>
        </p:nvSpPr>
        <p:spPr>
          <a:xfrm>
            <a:off x="4788408" y="1635251"/>
            <a:ext cx="3253740" cy="3004185"/>
          </a:xfrm>
          <a:custGeom>
            <a:avLst/>
            <a:gdLst/>
            <a:ahLst/>
            <a:cxnLst/>
            <a:rect l="l" t="t" r="r" b="b"/>
            <a:pathLst>
              <a:path w="3253740" h="3004185">
                <a:moveTo>
                  <a:pt x="0" y="3003804"/>
                </a:moveTo>
                <a:lnTo>
                  <a:pt x="3253740" y="3003804"/>
                </a:lnTo>
                <a:lnTo>
                  <a:pt x="3253740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7402" y="1747733"/>
            <a:ext cx="3378835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2135" algn="l"/>
                <a:tab pos="1410335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for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r</a:t>
            </a:r>
            <a:r>
              <a:rPr sz="2000" b="1" i="1" spc="-114" dirty="0">
                <a:solidFill>
                  <a:srgbClr val="900090"/>
                </a:solidFill>
                <a:latin typeface="Menlo"/>
                <a:cs typeface="Menlo"/>
              </a:rPr>
              <a:t>a</a:t>
            </a:r>
            <a:r>
              <a:rPr sz="2000" b="1" i="1" spc="-105" dirty="0">
                <a:solidFill>
                  <a:srgbClr val="900090"/>
                </a:solidFill>
                <a:latin typeface="Menlo"/>
                <a:cs typeface="Menlo"/>
              </a:rPr>
              <a:t>ng</a:t>
            </a:r>
            <a:r>
              <a:rPr sz="2000" b="1" i="1" spc="-110" dirty="0">
                <a:solidFill>
                  <a:srgbClr val="900090"/>
                </a:solidFill>
                <a:latin typeface="Menlo"/>
                <a:cs typeface="Menlo"/>
              </a:rPr>
              <a:t>e</a:t>
            </a:r>
            <a:r>
              <a:rPr sz="2000" b="1" spc="145" dirty="0">
                <a:latin typeface="FZLTZHB--B51-0"/>
                <a:cs typeface="FZLTZHB--B51-0"/>
              </a:rPr>
              <a:t>(5</a:t>
            </a:r>
            <a:r>
              <a:rPr sz="2000" b="1" spc="100" dirty="0">
                <a:latin typeface="FZLTZHB--B51-0"/>
                <a:cs typeface="FZLTZHB--B51-0"/>
              </a:rPr>
              <a:t>)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991235">
              <a:lnSpc>
                <a:spcPct val="100000"/>
              </a:lnSpc>
              <a:spcBef>
                <a:spcPts val="480"/>
              </a:spcBef>
            </a:pPr>
            <a:r>
              <a:rPr sz="2000" b="1" spc="235" dirty="0">
                <a:latin typeface="FZLTZHB--B51-0"/>
                <a:cs typeface="FZLTZHB--B51-0"/>
              </a:rPr>
              <a:t>pr</a:t>
            </a:r>
            <a:r>
              <a:rPr sz="2000" b="1" spc="100" dirty="0">
                <a:latin typeface="FZLTZHB--B51-0"/>
                <a:cs typeface="FZLTZHB--B51-0"/>
              </a:rPr>
              <a:t>i</a:t>
            </a:r>
            <a:r>
              <a:rPr sz="2000" b="1" spc="-254" dirty="0">
                <a:latin typeface="FZLTZHB--B51-0"/>
                <a:cs typeface="FZLTZHB--B51-0"/>
              </a:rPr>
              <a:t>n</a:t>
            </a:r>
            <a:r>
              <a:rPr sz="2000" b="1" spc="330" dirty="0">
                <a:latin typeface="FZLTZHB--B51-0"/>
                <a:cs typeface="FZLTZHB--B51-0"/>
              </a:rPr>
              <a:t>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e</a:t>
            </a:r>
            <a:r>
              <a:rPr sz="2000" b="1" spc="100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56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140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40" dirty="0">
                <a:solidFill>
                  <a:srgbClr val="1DB41D"/>
                </a:solidFill>
                <a:latin typeface="FZLTZHB--B51-0"/>
                <a:cs typeface="FZLTZHB--B51-0"/>
              </a:rPr>
              <a:t>,</a:t>
            </a:r>
            <a:r>
              <a:rPr sz="2000" b="1" spc="575" dirty="0">
                <a:latin typeface="FZLTZHB--B51-0"/>
                <a:cs typeface="FZLTZHB--B51-0"/>
              </a:rPr>
              <a:t>i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402" y="2845394"/>
            <a:ext cx="1144905" cy="1743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90600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0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5" dirty="0">
                <a:solidFill>
                  <a:srgbClr val="000FFF"/>
                </a:solidFill>
                <a:latin typeface="FZLTZHB--B51-0"/>
                <a:cs typeface="FZLTZHB--B51-0"/>
              </a:rPr>
              <a:t>Hel</a:t>
            </a:r>
            <a:r>
              <a:rPr sz="2000" b="1" spc="30" dirty="0">
                <a:solidFill>
                  <a:srgbClr val="000FFF"/>
                </a:solidFill>
                <a:latin typeface="FZLTZHB--B51-0"/>
                <a:cs typeface="FZLTZHB--B51-0"/>
              </a:rPr>
              <a:t>l</a:t>
            </a: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o: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04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91235" algn="l"/>
              </a:tabLst>
            </a:pPr>
            <a:r>
              <a:rPr sz="2000" b="1" spc="90" dirty="0">
                <a:solidFill>
                  <a:srgbClr val="000FFF"/>
                </a:solidFill>
                <a:latin typeface="FZLTZHB--B51-0"/>
                <a:cs typeface="FZLTZHB--B51-0"/>
              </a:rPr>
              <a:t>Hello: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93222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 smtClean="0">
                <a:latin typeface="Arial Unicode MS"/>
                <a:cs typeface="Arial Unicode MS"/>
              </a:rPr>
              <a:t>本</a:t>
            </a:r>
            <a:r>
              <a:rPr lang="zh-CN" altLang="en-US" spc="-5" dirty="0" smtClean="0">
                <a:latin typeface="Arial Unicode MS"/>
                <a:cs typeface="Arial Unicode MS"/>
              </a:rPr>
              <a:t>章</a:t>
            </a:r>
            <a:r>
              <a:rPr spc="-5" dirty="0" err="1" smtClean="0">
                <a:latin typeface="Arial Unicode MS"/>
                <a:cs typeface="Arial Unicode MS"/>
              </a:rPr>
              <a:t>概要</a:t>
            </a:r>
            <a:endParaRPr spc="-5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597" y="891462"/>
            <a:ext cx="6186170" cy="3933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486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035" algn="l"/>
              </a:tabLst>
            </a:pPr>
            <a:r>
              <a:rPr sz="2000" b="1" spc="-545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235" dirty="0">
                <a:solidFill>
                  <a:srgbClr val="D9D9D9"/>
                </a:solidFill>
                <a:latin typeface="FZLTZHB--B51-0"/>
                <a:cs typeface="FZLTZHB--B51-0"/>
              </a:rPr>
              <a:t>al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56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617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'c']: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295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445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95" dirty="0">
                <a:latin typeface="FZLTZHB--B51-0"/>
                <a:cs typeface="FZLTZHB--B51-0"/>
              </a:rPr>
              <a:t>tr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31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76835" indent="49466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变量</a:t>
            </a:r>
            <a:r>
              <a:rPr sz="2400" b="1" spc="-5" dirty="0">
                <a:latin typeface="Heiti SC"/>
                <a:cs typeface="Heiti SC"/>
              </a:rPr>
              <a:t>：程序中用于保存和表示数据的占位符号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9480">
              <a:lnSpc>
                <a:spcPts val="4790"/>
              </a:lnSpc>
            </a:pPr>
            <a:r>
              <a:rPr spc="114" dirty="0"/>
              <a:t>range(</a:t>
            </a:r>
            <a:r>
              <a:rPr spc="65" dirty="0"/>
              <a:t>)</a:t>
            </a:r>
            <a:r>
              <a:rPr spc="-5" dirty="0">
                <a:latin typeface="Arial Unicode MS"/>
                <a:cs typeface="Arial Unicode MS"/>
              </a:rPr>
              <a:t>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1529831"/>
            <a:ext cx="5268595" cy="966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4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产生循环计数序列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5" dirty="0">
                <a:latin typeface="Arial"/>
                <a:cs typeface="Arial"/>
              </a:rPr>
              <a:t>n</a:t>
            </a:r>
            <a:r>
              <a:rPr sz="2400" b="1" spc="150" dirty="0">
                <a:latin typeface="Arial"/>
                <a:cs typeface="Arial"/>
              </a:rPr>
              <a:t>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591" y="2897367"/>
            <a:ext cx="4676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iti SC"/>
                <a:cs typeface="Heiti SC"/>
              </a:rPr>
              <a:t>产生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145" dirty="0">
                <a:latin typeface="Arial"/>
                <a:cs typeface="Arial"/>
              </a:rPr>
              <a:t>0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20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40" dirty="0">
                <a:latin typeface="Arial"/>
                <a:cs typeface="Arial"/>
              </a:rPr>
              <a:t>1</a:t>
            </a:r>
            <a:r>
              <a:rPr sz="2400" b="1" dirty="0">
                <a:latin typeface="Heiti SC"/>
                <a:cs typeface="Heiti SC"/>
              </a:rPr>
              <a:t>的整数序列，共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3629141"/>
            <a:ext cx="211137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r</a:t>
            </a:r>
            <a:r>
              <a:rPr sz="2400" b="1" spc="80" dirty="0">
                <a:latin typeface="Arial"/>
                <a:cs typeface="Arial"/>
              </a:rPr>
              <a:t>a</a:t>
            </a:r>
            <a:r>
              <a:rPr sz="2400" b="1" spc="105" dirty="0">
                <a:latin typeface="Arial"/>
                <a:cs typeface="Arial"/>
              </a:rPr>
              <a:t>n</a:t>
            </a:r>
            <a:r>
              <a:rPr sz="2400" b="1" spc="110" dirty="0">
                <a:latin typeface="Arial"/>
                <a:cs typeface="Arial"/>
              </a:rPr>
              <a:t>g</a:t>
            </a:r>
            <a:r>
              <a:rPr sz="2400" b="1" spc="220" dirty="0">
                <a:latin typeface="Arial"/>
                <a:cs typeface="Arial"/>
              </a:rPr>
              <a:t>e(M</a:t>
            </a:r>
            <a:r>
              <a:rPr sz="2400" b="1" spc="540" dirty="0">
                <a:solidFill>
                  <a:srgbClr val="FF7700"/>
                </a:solidFill>
                <a:latin typeface="FZLTZHB--B51-0"/>
                <a:cs typeface="FZLTZHB--B51-0"/>
              </a:rPr>
              <a:t>,</a:t>
            </a:r>
            <a:r>
              <a:rPr sz="2400" b="1" spc="215" dirty="0"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591" y="4360416"/>
            <a:ext cx="52476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Heiti SC"/>
                <a:cs typeface="Heiti SC"/>
              </a:rPr>
              <a:t>产</a:t>
            </a:r>
            <a:r>
              <a:rPr sz="2400" b="1" dirty="0">
                <a:latin typeface="Heiti SC"/>
                <a:cs typeface="Heiti SC"/>
              </a:rPr>
              <a:t>生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到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135" dirty="0">
                <a:latin typeface="Arial"/>
                <a:cs typeface="Arial"/>
              </a:rPr>
              <a:t>1</a:t>
            </a:r>
            <a:r>
              <a:rPr sz="2400" b="1" spc="-5" dirty="0">
                <a:latin typeface="Heiti SC"/>
                <a:cs typeface="Heiti SC"/>
              </a:rPr>
              <a:t>的整数序列，</a:t>
            </a:r>
            <a:r>
              <a:rPr sz="2400" b="1" dirty="0">
                <a:latin typeface="Heiti SC"/>
                <a:cs typeface="Heiti SC"/>
              </a:rPr>
              <a:t>共</a:t>
            </a:r>
            <a:r>
              <a:rPr sz="2400" b="1" spc="300" dirty="0">
                <a:latin typeface="Arial"/>
                <a:cs typeface="Arial"/>
              </a:rPr>
              <a:t>N</a:t>
            </a:r>
            <a:r>
              <a:rPr sz="2400" b="1" spc="240" dirty="0">
                <a:latin typeface="Arial"/>
                <a:cs typeface="Arial"/>
              </a:rPr>
              <a:t>-</a:t>
            </a:r>
            <a:r>
              <a:rPr sz="2400" b="1" spc="470" dirty="0">
                <a:latin typeface="Arial"/>
                <a:cs typeface="Arial"/>
              </a:rPr>
              <a:t>M</a:t>
            </a:r>
            <a:r>
              <a:rPr sz="2400" b="1" dirty="0">
                <a:latin typeface="Heiti SC"/>
                <a:cs typeface="Heiti SC"/>
              </a:rPr>
              <a:t>个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1844" y="2427732"/>
            <a:ext cx="2592705" cy="1847214"/>
          </a:xfrm>
          <a:custGeom>
            <a:avLst/>
            <a:gdLst/>
            <a:ahLst/>
            <a:cxnLst/>
            <a:rect l="l" t="t" r="r" b="b"/>
            <a:pathLst>
              <a:path w="2592704" h="1847214">
                <a:moveTo>
                  <a:pt x="0" y="1847088"/>
                </a:moveTo>
                <a:lnTo>
                  <a:pt x="2592324" y="1847088"/>
                </a:lnTo>
                <a:lnTo>
                  <a:pt x="2592324" y="0"/>
                </a:lnTo>
                <a:lnTo>
                  <a:pt x="0" y="0"/>
                </a:lnTo>
                <a:lnTo>
                  <a:pt x="0" y="18470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2108" y="2578694"/>
            <a:ext cx="2401570" cy="165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85" dirty="0">
                <a:latin typeface="FZLTZHB--B51-0"/>
                <a:cs typeface="FZLTZHB--B51-0"/>
              </a:rPr>
              <a:t>range(</a:t>
            </a:r>
            <a:r>
              <a:rPr sz="2000" b="1" spc="-110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  <a:tab pos="1828800" algn="l"/>
                <a:tab pos="2247900" algn="l"/>
              </a:tabLst>
            </a:pPr>
            <a:r>
              <a:rPr sz="2000" b="1" spc="105" dirty="0">
                <a:solidFill>
                  <a:srgbClr val="000FFF"/>
                </a:solidFill>
                <a:latin typeface="FZLTZHB--B51-0"/>
                <a:cs typeface="FZLTZHB--B51-0"/>
              </a:rPr>
              <a:t>0,	</a:t>
            </a:r>
            <a:r>
              <a:rPr sz="2000" b="1" spc="254" dirty="0">
                <a:solidFill>
                  <a:srgbClr val="000FFF"/>
                </a:solidFill>
                <a:latin typeface="FZLTZHB--B51-0"/>
                <a:cs typeface="FZLTZHB--B51-0"/>
              </a:rPr>
              <a:t>1,	</a:t>
            </a: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455" dirty="0">
                <a:solidFill>
                  <a:srgbClr val="000FFF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</a:t>
            </a:r>
            <a:r>
              <a:rPr sz="2000" b="1" dirty="0">
                <a:solidFill>
                  <a:srgbClr val="000FFF"/>
                </a:solidFill>
                <a:latin typeface="FZLTZHB--B51-0"/>
                <a:cs typeface="FZLTZHB--B51-0"/>
              </a:rPr>
              <a:t>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270635" algn="l"/>
              </a:tabLst>
            </a:pPr>
            <a:r>
              <a:rPr sz="2000" b="1" spc="-80" dirty="0">
                <a:latin typeface="FZLTZHB--B51-0"/>
                <a:cs typeface="FZLTZHB--B51-0"/>
              </a:rPr>
              <a:t>range(</a:t>
            </a:r>
            <a:r>
              <a:rPr sz="2000" b="1" spc="-105" dirty="0">
                <a:latin typeface="FZLTZHB--B51-0"/>
                <a:cs typeface="FZLTZHB--B51-0"/>
              </a:rPr>
              <a:t>2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5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1200"/>
              </a:spcBef>
              <a:tabLst>
                <a:tab pos="990600" algn="l"/>
                <a:tab pos="1409700" algn="l"/>
              </a:tabLst>
            </a:pPr>
            <a:r>
              <a:rPr sz="2000" b="1" spc="125" dirty="0">
                <a:solidFill>
                  <a:srgbClr val="000FFF"/>
                </a:solidFill>
                <a:latin typeface="FZLTZHB--B51-0"/>
                <a:cs typeface="FZLTZHB--B51-0"/>
              </a:rPr>
              <a:t>2,	</a:t>
            </a:r>
            <a:r>
              <a:rPr sz="2000" b="1" spc="114" dirty="0">
                <a:solidFill>
                  <a:srgbClr val="000FFF"/>
                </a:solidFill>
                <a:latin typeface="FZLTZHB--B51-0"/>
                <a:cs typeface="FZLTZHB--B51-0"/>
              </a:rPr>
              <a:t>3,	</a:t>
            </a:r>
            <a:r>
              <a:rPr sz="2000" b="1" spc="-245" dirty="0">
                <a:solidFill>
                  <a:srgbClr val="000FFF"/>
                </a:solidFill>
                <a:latin typeface="FZLTZHB--B51-0"/>
                <a:cs typeface="FZLTZHB--B51-0"/>
              </a:rPr>
              <a:t>4</a:t>
            </a:r>
            <a:endParaRPr sz="20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375351973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D9D9D9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solidFill>
                  <a:srgbClr val="D9D9D9"/>
                </a:solidFill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turtle.setu</a:t>
            </a:r>
            <a:r>
              <a:rPr sz="16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6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50,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5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0,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20</a:t>
            </a:r>
            <a:r>
              <a:rPr sz="1600" b="1" spc="-19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turtle.penu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180" dirty="0">
                <a:solidFill>
                  <a:srgbClr val="D9D9D9"/>
                </a:solidFill>
                <a:latin typeface="FZLTZHB--B51-0"/>
                <a:cs typeface="FZLTZHB--B51-0"/>
              </a:rPr>
              <a:t>25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solidFill>
                  <a:srgbClr val="D9D9D9"/>
                </a:solidFill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(25)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16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("purple")</a:t>
            </a:r>
            <a:r>
              <a:rPr sz="16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80" dirty="0">
                <a:solidFill>
                  <a:srgbClr val="D9D9D9"/>
                </a:solidFill>
                <a:latin typeface="FZLTZHB--B51-0"/>
                <a:cs typeface="FZLTZHB--B51-0"/>
              </a:rPr>
              <a:t>turtle.set</a:t>
            </a:r>
            <a:r>
              <a:rPr sz="16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h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5736" y="1973197"/>
            <a:ext cx="8020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r</a:t>
            </a:r>
            <a:r>
              <a:rPr sz="2400" b="1" i="1" spc="-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4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4333" y="1973197"/>
            <a:ext cx="19196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400" b="1" i="1" spc="-72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00" dirty="0">
                <a:solidFill>
                  <a:srgbClr val="006FC0"/>
                </a:solidFill>
                <a:latin typeface="Arial"/>
                <a:cs typeface="Arial"/>
              </a:rPr>
              <a:t>ange(N):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5736" y="2705343"/>
            <a:ext cx="14052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nge(N)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5736" y="3437117"/>
            <a:ext cx="189483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400" b="1" spc="150" dirty="0">
                <a:solidFill>
                  <a:srgbClr val="006FC0"/>
                </a:solidFill>
                <a:latin typeface="Arial"/>
                <a:cs typeface="Arial"/>
              </a:rPr>
              <a:t>nge(M,</a:t>
            </a:r>
            <a:r>
              <a:rPr sz="24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3163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1158" y="2303830"/>
            <a:ext cx="636143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65" dirty="0">
                <a:latin typeface="Arial"/>
                <a:cs typeface="Arial"/>
              </a:rPr>
              <a:t>P</a:t>
            </a:r>
            <a:r>
              <a:rPr sz="4000" spc="-45" dirty="0">
                <a:latin typeface="Arial"/>
                <a:cs typeface="Arial"/>
              </a:rPr>
              <a:t>y</a:t>
            </a:r>
            <a:r>
              <a:rPr sz="4000" spc="290" dirty="0">
                <a:latin typeface="Arial"/>
                <a:cs typeface="Arial"/>
              </a:rPr>
              <a:t>thon</a:t>
            </a:r>
            <a:r>
              <a:rPr sz="4000" spc="-5" dirty="0">
                <a:latin typeface="Arial Unicode MS"/>
                <a:cs typeface="Arial Unicode MS"/>
              </a:rPr>
              <a:t>蟒蛇绘制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代码分析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2542223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i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D9D9D9"/>
                </a:solidFill>
                <a:latin typeface="Menlo"/>
                <a:cs typeface="Menlo"/>
              </a:rPr>
              <a:t>n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ra</a:t>
            </a:r>
            <a:r>
              <a:rPr sz="1600" b="1" spc="-80" dirty="0">
                <a:solidFill>
                  <a:srgbClr val="D9D9D9"/>
                </a:solidFill>
                <a:latin typeface="FZLTZHB--B51-0"/>
                <a:cs typeface="FZLTZHB--B51-0"/>
              </a:rPr>
              <a:t>n</a:t>
            </a:r>
            <a:r>
              <a:rPr sz="1600" b="1" spc="-185" dirty="0">
                <a:solidFill>
                  <a:srgbClr val="D9D9D9"/>
                </a:solidFill>
                <a:latin typeface="FZLTZHB--B51-0"/>
                <a:cs typeface="FZLTZHB--B51-0"/>
              </a:rPr>
              <a:t>g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(4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16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1600" b="1" spc="28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turtle.ci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cl</a:t>
            </a:r>
            <a:r>
              <a:rPr sz="16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1600" b="1" spc="-20" dirty="0">
                <a:solidFill>
                  <a:srgbClr val="D9D9D9"/>
                </a:solidFill>
                <a:latin typeface="FZLTZHB--B51-0"/>
                <a:cs typeface="FZLTZHB--B51-0"/>
              </a:rPr>
              <a:t>40</a:t>
            </a:r>
            <a:r>
              <a:rPr sz="1600" b="1" spc="-1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60" dirty="0">
                <a:solidFill>
                  <a:srgbClr val="D9D9D9"/>
                </a:solidFill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3624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2841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-200" dirty="0">
                <a:solidFill>
                  <a:srgbClr val="D9D9D9"/>
                </a:solidFill>
                <a:latin typeface="FZLTZHB--B51-0"/>
                <a:cs typeface="FZLTZHB--B51-0"/>
              </a:rPr>
              <a:t>4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36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04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(40)</a:t>
            </a:r>
            <a:r>
              <a:rPr sz="1600" b="1" spc="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59352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7307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16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16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16,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7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16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16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0)</a:t>
            </a:r>
            <a:r>
              <a:rPr sz="1600" b="1" spc="1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35" dirty="0">
                <a:solidFill>
                  <a:srgbClr val="D9D9D9"/>
                </a:solidFill>
                <a:latin typeface="FZLTZHB--B51-0"/>
                <a:cs typeface="FZLTZHB--B51-0"/>
              </a:rPr>
              <a:t>turtle.fd</a:t>
            </a:r>
            <a:r>
              <a:rPr sz="1600" b="1" spc="-50" dirty="0">
                <a:solidFill>
                  <a:srgbClr val="D9D9D9"/>
                </a:solidFill>
                <a:latin typeface="FZLTZHB--B51-0"/>
                <a:cs typeface="FZLTZHB--B51-0"/>
              </a:rPr>
              <a:t>(40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1600" b="1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-2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16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3)</a:t>
            </a:r>
            <a:r>
              <a:rPr sz="16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16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turtle.done</a:t>
            </a:r>
            <a:r>
              <a:rPr sz="1600" b="1" spc="240" dirty="0">
                <a:solidFill>
                  <a:srgbClr val="D9D9D9"/>
                </a:solidFill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0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676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51815"/>
            <a:ext cx="3874135" cy="4936490"/>
          </a:xfrm>
          <a:custGeom>
            <a:avLst/>
            <a:gdLst/>
            <a:ahLst/>
            <a:cxnLst/>
            <a:rect l="l" t="t" r="r" b="b"/>
            <a:pathLst>
              <a:path w="3874135" h="4936490">
                <a:moveTo>
                  <a:pt x="0" y="4936236"/>
                </a:moveTo>
                <a:lnTo>
                  <a:pt x="3874007" y="4936236"/>
                </a:lnTo>
                <a:lnTo>
                  <a:pt x="3874007" y="0"/>
                </a:lnTo>
                <a:lnTo>
                  <a:pt x="0" y="0"/>
                </a:lnTo>
                <a:lnTo>
                  <a:pt x="0" y="4936236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612" y="234938"/>
            <a:ext cx="3583304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impor</a:t>
            </a:r>
            <a:r>
              <a:rPr sz="1600" b="1" i="1" spc="-85" dirty="0">
                <a:solidFill>
                  <a:srgbClr val="FF7700"/>
                </a:solidFill>
                <a:latin typeface="Menlo"/>
                <a:cs typeface="Menlo"/>
              </a:rPr>
              <a:t>t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1600" b="1" spc="130" dirty="0">
                <a:latin typeface="FZLTZHB--B51-0"/>
                <a:cs typeface="FZLTZHB--B51-0"/>
              </a:rPr>
              <a:t>turtle</a:t>
            </a:r>
            <a:endParaRPr sz="160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</a:pPr>
            <a:r>
              <a:rPr sz="1600" b="1" spc="55" dirty="0">
                <a:latin typeface="FZLTZHB--B51-0"/>
                <a:cs typeface="FZLTZHB--B51-0"/>
              </a:rPr>
              <a:t>turtle.setu</a:t>
            </a:r>
            <a:r>
              <a:rPr sz="1600" b="1" spc="85" dirty="0">
                <a:latin typeface="FZLTZHB--B51-0"/>
                <a:cs typeface="FZLTZHB--B51-0"/>
              </a:rPr>
              <a:t>p</a:t>
            </a:r>
            <a:r>
              <a:rPr sz="1600" b="1" spc="20" dirty="0">
                <a:latin typeface="FZLTZHB--B51-0"/>
                <a:cs typeface="FZLTZHB--B51-0"/>
              </a:rPr>
              <a:t>(</a:t>
            </a:r>
            <a:r>
              <a:rPr sz="1600" b="1" spc="15" dirty="0">
                <a:latin typeface="FZLTZHB--B51-0"/>
                <a:cs typeface="FZLTZHB--B51-0"/>
              </a:rPr>
              <a:t>6</a:t>
            </a:r>
            <a:r>
              <a:rPr sz="1600" b="1" spc="-10" dirty="0">
                <a:latin typeface="FZLTZHB--B51-0"/>
                <a:cs typeface="FZLTZHB--B51-0"/>
              </a:rPr>
              <a:t>50,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80" dirty="0">
                <a:latin typeface="FZLTZHB--B51-0"/>
                <a:cs typeface="FZLTZHB--B51-0"/>
              </a:rPr>
              <a:t>3</a:t>
            </a:r>
            <a:r>
              <a:rPr sz="1600" b="1" spc="-185" dirty="0">
                <a:latin typeface="FZLTZHB--B51-0"/>
                <a:cs typeface="FZLTZHB--B51-0"/>
              </a:rPr>
              <a:t>5</a:t>
            </a:r>
            <a:r>
              <a:rPr sz="1600" b="1" spc="80" dirty="0">
                <a:latin typeface="FZLTZHB--B51-0"/>
                <a:cs typeface="FZLTZHB--B51-0"/>
              </a:rPr>
              <a:t>0,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355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-190" dirty="0">
                <a:latin typeface="FZLTZHB--B51-0"/>
                <a:cs typeface="FZLTZHB--B51-0"/>
              </a:rPr>
              <a:t>20</a:t>
            </a:r>
            <a:r>
              <a:rPr sz="1600" b="1" spc="-195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10" dirty="0">
                <a:latin typeface="FZLTZHB--B51-0"/>
                <a:cs typeface="FZLTZHB--B51-0"/>
              </a:rPr>
              <a:t>turtle.penu</a:t>
            </a:r>
            <a:r>
              <a:rPr sz="1600" b="1" spc="20" dirty="0">
                <a:latin typeface="FZLTZHB--B51-0"/>
                <a:cs typeface="FZLTZHB--B51-0"/>
              </a:rPr>
              <a:t>p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15" dirty="0">
                <a:latin typeface="FZLTZHB--B51-0"/>
                <a:cs typeface="FZLTZHB--B51-0"/>
              </a:rPr>
              <a:t>-</a:t>
            </a:r>
            <a:r>
              <a:rPr sz="1600" b="1" spc="-180" dirty="0">
                <a:latin typeface="FZLTZHB--B51-0"/>
                <a:cs typeface="FZLTZHB--B51-0"/>
              </a:rPr>
              <a:t>25</a:t>
            </a:r>
            <a:r>
              <a:rPr sz="1600" b="1" spc="-204" dirty="0">
                <a:latin typeface="FZLTZHB--B51-0"/>
                <a:cs typeface="FZLTZHB--B51-0"/>
              </a:rPr>
              <a:t>0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45" dirty="0">
                <a:latin typeface="FZLTZHB--B51-0"/>
                <a:cs typeface="FZLTZHB--B51-0"/>
              </a:rPr>
              <a:t>turtle.pendow</a:t>
            </a:r>
            <a:r>
              <a:rPr sz="1600" b="1" spc="-60" dirty="0">
                <a:latin typeface="FZLTZHB--B51-0"/>
                <a:cs typeface="FZLTZHB--B51-0"/>
              </a:rPr>
              <a:t>n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  <a:p>
            <a:pPr marL="12700" marR="782320">
              <a:lnSpc>
                <a:spcPct val="120000"/>
              </a:lnSpc>
            </a:pPr>
            <a:r>
              <a:rPr sz="1600" b="1" spc="45" dirty="0">
                <a:latin typeface="FZLTZHB--B51-0"/>
                <a:cs typeface="FZLTZHB--B51-0"/>
              </a:rPr>
              <a:t>turtle.pensiz</a:t>
            </a:r>
            <a:r>
              <a:rPr sz="1600" b="1" spc="50" dirty="0">
                <a:latin typeface="FZLTZHB--B51-0"/>
                <a:cs typeface="FZLTZHB--B51-0"/>
              </a:rPr>
              <a:t>e</a:t>
            </a:r>
            <a:r>
              <a:rPr sz="1600" b="1" spc="30" dirty="0">
                <a:latin typeface="FZLTZHB--B51-0"/>
                <a:cs typeface="FZLTZHB--B51-0"/>
              </a:rPr>
              <a:t>(25)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turtle.pencol</a:t>
            </a:r>
            <a:r>
              <a:rPr sz="1600" b="1" spc="35" dirty="0">
                <a:latin typeface="FZLTZHB--B51-0"/>
                <a:cs typeface="FZLTZHB--B51-0"/>
              </a:rPr>
              <a:t>o</a:t>
            </a:r>
            <a:r>
              <a:rPr sz="1600" b="1" spc="185" dirty="0">
                <a:latin typeface="FZLTZHB--B51-0"/>
                <a:cs typeface="FZLTZHB--B51-0"/>
              </a:rPr>
              <a:t>r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"purple"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r>
              <a:rPr sz="1600" b="1" spc="170" dirty="0">
                <a:latin typeface="FZLTZHB--B51-0"/>
                <a:cs typeface="FZLTZHB--B51-0"/>
              </a:rPr>
              <a:t> </a:t>
            </a:r>
            <a:r>
              <a:rPr sz="1600" b="1" spc="80" dirty="0">
                <a:latin typeface="FZLTZHB--B51-0"/>
                <a:cs typeface="FZLTZHB--B51-0"/>
              </a:rPr>
              <a:t>turtle.set</a:t>
            </a:r>
            <a:r>
              <a:rPr sz="1600" b="1" spc="114" dirty="0">
                <a:latin typeface="FZLTZHB--B51-0"/>
                <a:cs typeface="FZLTZHB--B51-0"/>
              </a:rPr>
              <a:t>h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15" dirty="0">
                <a:latin typeface="FZLTZHB--B51-0"/>
                <a:cs typeface="FZLTZHB--B51-0"/>
              </a:rPr>
              <a:t>4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endParaRPr sz="1600">
              <a:latin typeface="FZLTZHB--B51-0"/>
              <a:cs typeface="FZLTZHB--B51-0"/>
            </a:endParaRPr>
          </a:p>
          <a:p>
            <a:pPr marL="457200" marR="782320" indent="-445134">
              <a:lnSpc>
                <a:spcPct val="120000"/>
              </a:lnSpc>
            </a:pP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fo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r </a:t>
            </a:r>
            <a:r>
              <a:rPr sz="1600" b="1" spc="455" dirty="0">
                <a:latin typeface="FZLTZHB--B51-0"/>
                <a:cs typeface="FZLTZHB--B51-0"/>
              </a:rPr>
              <a:t>i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i="1" spc="-95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1600" b="1" i="1" spc="-90" dirty="0">
                <a:solidFill>
                  <a:srgbClr val="FF7700"/>
                </a:solidFill>
                <a:latin typeface="Menlo"/>
                <a:cs typeface="Menlo"/>
              </a:rPr>
              <a:t>n </a:t>
            </a:r>
            <a:r>
              <a:rPr sz="16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rang</a:t>
            </a:r>
            <a:r>
              <a:rPr sz="1600" b="1" spc="-135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1600" b="1" spc="150" dirty="0">
                <a:latin typeface="FZLTZHB--B51-0"/>
                <a:cs typeface="FZLTZHB--B51-0"/>
              </a:rPr>
              <a:t>(4):</a:t>
            </a:r>
            <a:r>
              <a:rPr sz="1600" b="1" spc="90" dirty="0">
                <a:latin typeface="FZLTZHB--B51-0"/>
                <a:cs typeface="FZLTZHB--B51-0"/>
              </a:rPr>
              <a:t> </a:t>
            </a: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50" dirty="0">
                <a:latin typeface="FZLTZHB--B51-0"/>
                <a:cs typeface="FZLTZHB--B51-0"/>
              </a:rPr>
              <a:t>(40</a:t>
            </a:r>
            <a:r>
              <a:rPr sz="1600" b="1" spc="3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457200">
              <a:lnSpc>
                <a:spcPct val="100000"/>
              </a:lnSpc>
              <a:spcBef>
                <a:spcPts val="380"/>
              </a:spcBef>
            </a:pPr>
            <a:r>
              <a:rPr sz="1600" b="1" spc="160" dirty="0">
                <a:latin typeface="FZLTZHB--B51-0"/>
                <a:cs typeface="FZLTZHB--B51-0"/>
              </a:rPr>
              <a:t>turtle.ci</a:t>
            </a:r>
            <a:r>
              <a:rPr sz="1600" b="1" spc="145" dirty="0">
                <a:latin typeface="FZLTZHB--B51-0"/>
                <a:cs typeface="FZLTZHB--B51-0"/>
              </a:rPr>
              <a:t>r</a:t>
            </a:r>
            <a:r>
              <a:rPr sz="1600" b="1" spc="30" dirty="0">
                <a:latin typeface="FZLTZHB--B51-0"/>
                <a:cs typeface="FZLTZHB--B51-0"/>
              </a:rPr>
              <a:t>cl</a:t>
            </a:r>
            <a:r>
              <a:rPr sz="1600" b="1" spc="55" dirty="0">
                <a:latin typeface="FZLTZHB--B51-0"/>
                <a:cs typeface="FZLTZHB--B51-0"/>
              </a:rPr>
              <a:t>e</a:t>
            </a:r>
            <a:r>
              <a:rPr sz="1600" b="1" spc="240" dirty="0">
                <a:latin typeface="FZLTZHB--B51-0"/>
                <a:cs typeface="FZLTZHB--B51-0"/>
              </a:rPr>
              <a:t>(</a:t>
            </a:r>
            <a:r>
              <a:rPr sz="1600" b="1" spc="-220" dirty="0">
                <a:latin typeface="FZLTZHB--B51-0"/>
                <a:cs typeface="FZLTZHB--B51-0"/>
              </a:rPr>
              <a:t>-</a:t>
            </a:r>
            <a:r>
              <a:rPr sz="1600" b="1" spc="-20" dirty="0">
                <a:latin typeface="FZLTZHB--B51-0"/>
                <a:cs typeface="FZLTZHB--B51-0"/>
              </a:rPr>
              <a:t>40</a:t>
            </a:r>
            <a:r>
              <a:rPr sz="1600" b="1" spc="-1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60" dirty="0">
                <a:latin typeface="FZLTZHB--B51-0"/>
                <a:cs typeface="FZLTZHB--B51-0"/>
              </a:rPr>
              <a:t>80)</a:t>
            </a:r>
            <a:endParaRPr sz="16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135" dirty="0">
                <a:latin typeface="FZLTZHB--B51-0"/>
                <a:cs typeface="FZLTZHB--B51-0"/>
              </a:rPr>
              <a:t>turtle.circle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-200" dirty="0">
                <a:latin typeface="FZLTZHB--B51-0"/>
                <a:cs typeface="FZLTZHB--B51-0"/>
              </a:rPr>
              <a:t>4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360" dirty="0">
                <a:latin typeface="FZLTZHB--B51-0"/>
                <a:cs typeface="FZLTZHB--B51-0"/>
              </a:rPr>
              <a:t>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204" dirty="0">
                <a:latin typeface="FZLTZHB--B51-0"/>
                <a:cs typeface="FZLTZHB--B51-0"/>
              </a:rPr>
              <a:t>8</a:t>
            </a:r>
            <a:r>
              <a:rPr sz="1600" b="1" spc="-210" dirty="0">
                <a:latin typeface="FZLTZHB--B51-0"/>
                <a:cs typeface="FZLTZHB--B51-0"/>
              </a:rPr>
              <a:t>0</a:t>
            </a:r>
            <a:r>
              <a:rPr sz="1600" b="1" spc="70" dirty="0">
                <a:latin typeface="FZLTZHB--B51-0"/>
                <a:cs typeface="FZLTZHB--B51-0"/>
              </a:rPr>
              <a:t>/</a:t>
            </a:r>
            <a:r>
              <a:rPr sz="1600" b="1" spc="135" dirty="0">
                <a:latin typeface="FZLTZHB--B51-0"/>
                <a:cs typeface="FZLTZHB--B51-0"/>
              </a:rPr>
              <a:t>2</a:t>
            </a:r>
            <a:r>
              <a:rPr sz="1600" b="1" spc="245" dirty="0">
                <a:latin typeface="FZLTZHB--B51-0"/>
                <a:cs typeface="FZLTZHB--B51-0"/>
              </a:rPr>
              <a:t>)</a:t>
            </a:r>
            <a:endParaRPr sz="1600">
              <a:latin typeface="FZLTZHB--B51-0"/>
              <a:cs typeface="FZLTZHB--B51-0"/>
            </a:endParaRPr>
          </a:p>
          <a:p>
            <a:pPr marL="12700" marR="1115695">
              <a:lnSpc>
                <a:spcPct val="120000"/>
              </a:lnSpc>
            </a:pP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15" dirty="0">
                <a:latin typeface="FZLTZHB--B51-0"/>
                <a:cs typeface="FZLTZHB--B51-0"/>
              </a:rPr>
              <a:t>(40)</a:t>
            </a:r>
            <a:r>
              <a:rPr sz="1600" b="1" spc="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turtle.circl</a:t>
            </a:r>
            <a:r>
              <a:rPr sz="1600" b="1" spc="200" dirty="0">
                <a:latin typeface="FZLTZHB--B51-0"/>
                <a:cs typeface="FZLTZHB--B51-0"/>
              </a:rPr>
              <a:t>e</a:t>
            </a:r>
            <a:r>
              <a:rPr sz="1600" b="1" spc="229" dirty="0">
                <a:latin typeface="FZLTZHB--B51-0"/>
                <a:cs typeface="FZLTZHB--B51-0"/>
              </a:rPr>
              <a:t>(</a:t>
            </a:r>
            <a:r>
              <a:rPr sz="1600" b="1" spc="70" dirty="0">
                <a:latin typeface="FZLTZHB--B51-0"/>
                <a:cs typeface="FZLTZHB--B51-0"/>
              </a:rPr>
              <a:t>16,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-75" dirty="0">
                <a:latin typeface="FZLTZHB--B51-0"/>
                <a:cs typeface="FZLTZHB--B51-0"/>
              </a:rPr>
              <a:t>1</a:t>
            </a:r>
            <a:r>
              <a:rPr sz="1600" b="1" spc="-100" dirty="0">
                <a:latin typeface="FZLTZHB--B51-0"/>
                <a:cs typeface="FZLTZHB--B51-0"/>
              </a:rPr>
              <a:t>8</a:t>
            </a:r>
            <a:r>
              <a:rPr sz="1600" b="1" spc="20" dirty="0">
                <a:latin typeface="FZLTZHB--B51-0"/>
                <a:cs typeface="FZLTZHB--B51-0"/>
              </a:rPr>
              <a:t>0)</a:t>
            </a:r>
            <a:r>
              <a:rPr sz="1600" b="1" spc="10" dirty="0">
                <a:latin typeface="FZLTZHB--B51-0"/>
                <a:cs typeface="FZLTZHB--B51-0"/>
              </a:rPr>
              <a:t> </a:t>
            </a:r>
            <a:r>
              <a:rPr sz="1600" b="1" spc="135" dirty="0">
                <a:latin typeface="FZLTZHB--B51-0"/>
                <a:cs typeface="FZLTZHB--B51-0"/>
              </a:rPr>
              <a:t>turtle.fd</a:t>
            </a:r>
            <a:r>
              <a:rPr sz="1600" b="1" spc="-50" dirty="0">
                <a:latin typeface="FZLTZHB--B51-0"/>
                <a:cs typeface="FZLTZHB--B51-0"/>
              </a:rPr>
              <a:t>(40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15" dirty="0">
                <a:latin typeface="FZLTZHB--B51-0"/>
                <a:cs typeface="FZLTZHB--B51-0"/>
              </a:rPr>
              <a:t> </a:t>
            </a:r>
            <a:r>
              <a:rPr sz="1600" b="1" spc="125" dirty="0">
                <a:latin typeface="FZLTZHB--B51-0"/>
                <a:cs typeface="FZLTZHB--B51-0"/>
              </a:rPr>
              <a:t>*</a:t>
            </a:r>
            <a:r>
              <a:rPr sz="1600" b="1" dirty="0">
                <a:latin typeface="FZLTZHB--B51-0"/>
                <a:cs typeface="FZLTZHB--B51-0"/>
              </a:rPr>
              <a:t> </a:t>
            </a:r>
            <a:r>
              <a:rPr sz="1600" b="1" spc="-25" dirty="0">
                <a:latin typeface="FZLTZHB--B51-0"/>
                <a:cs typeface="FZLTZHB--B51-0"/>
              </a:rPr>
              <a:t> </a:t>
            </a:r>
            <a:r>
              <a:rPr sz="1600" b="1" spc="145" dirty="0">
                <a:latin typeface="FZLTZHB--B51-0"/>
                <a:cs typeface="FZLTZHB--B51-0"/>
              </a:rPr>
              <a:t>2</a:t>
            </a:r>
            <a:r>
              <a:rPr sz="1600" b="1" spc="60" dirty="0">
                <a:latin typeface="FZLTZHB--B51-0"/>
                <a:cs typeface="FZLTZHB--B51-0"/>
              </a:rPr>
              <a:t>/</a:t>
            </a:r>
            <a:r>
              <a:rPr sz="1600" b="1" spc="30" dirty="0">
                <a:latin typeface="FZLTZHB--B51-0"/>
                <a:cs typeface="FZLTZHB--B51-0"/>
              </a:rPr>
              <a:t>3)</a:t>
            </a:r>
            <a:r>
              <a:rPr sz="1600" b="1" spc="15" dirty="0">
                <a:latin typeface="FZLTZHB--B51-0"/>
                <a:cs typeface="FZLTZHB--B51-0"/>
              </a:rPr>
              <a:t> </a:t>
            </a:r>
            <a:r>
              <a:rPr sz="1600" b="1" spc="30" dirty="0">
                <a:latin typeface="FZLTZHB--B51-0"/>
                <a:cs typeface="FZLTZHB--B51-0"/>
              </a:rPr>
              <a:t>turtle.done</a:t>
            </a:r>
            <a:r>
              <a:rPr sz="1600" b="1" spc="240" dirty="0">
                <a:latin typeface="FZLTZHB--B51-0"/>
                <a:cs typeface="FZLTZHB--B51-0"/>
              </a:rPr>
              <a:t>()</a:t>
            </a:r>
            <a:endParaRPr sz="1600">
              <a:latin typeface="FZLTZHB--B51-0"/>
              <a:cs typeface="FZLTZHB--B51-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628" y="1562100"/>
            <a:ext cx="3960876" cy="23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2578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  <p:extLst>
      <p:ext uri="{BB962C8B-B14F-4D97-AF65-F5344CB8AC3E}">
        <p14:creationId xmlns:p14="http://schemas.microsoft.com/office/powerpoint/2010/main" val="38231990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7888" y="1654681"/>
            <a:ext cx="708152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buClr>
                <a:srgbClr val="007EDE"/>
              </a:buClr>
              <a:buFont typeface="Arial"/>
              <a:buChar char="-"/>
              <a:tabLst>
                <a:tab pos="236854" algn="l"/>
              </a:tabLst>
            </a:pPr>
            <a:r>
              <a:rPr sz="2400" b="1" dirty="0">
                <a:latin typeface="Heiti SC"/>
                <a:cs typeface="Heiti SC"/>
              </a:rPr>
              <a:t>库引</a:t>
            </a:r>
            <a:r>
              <a:rPr sz="2400" b="1" spc="-5" dirty="0">
                <a:latin typeface="Heiti SC"/>
                <a:cs typeface="Heiti SC"/>
              </a:rPr>
              <a:t>用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i</a:t>
            </a:r>
            <a:r>
              <a:rPr sz="2400" b="1" spc="19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05" dirty="0">
                <a:latin typeface="Arial"/>
                <a:cs typeface="Arial"/>
              </a:rPr>
              <a:t>o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195" dirty="0">
                <a:latin typeface="Arial"/>
                <a:cs typeface="Arial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260" dirty="0">
                <a:latin typeface="Heiti SC"/>
                <a:cs typeface="Heiti SC"/>
              </a:rPr>
              <a:t>f</a:t>
            </a:r>
            <a:r>
              <a:rPr sz="2400" b="1" spc="235" dirty="0">
                <a:latin typeface="Heiti SC"/>
                <a:cs typeface="Heiti SC"/>
              </a:rPr>
              <a:t>r</a:t>
            </a:r>
            <a:r>
              <a:rPr sz="2400" b="1" spc="45" dirty="0">
                <a:latin typeface="Heiti SC"/>
                <a:cs typeface="Heiti SC"/>
              </a:rPr>
              <a:t>o</a:t>
            </a:r>
            <a:r>
              <a:rPr sz="2400" b="1" spc="50" dirty="0">
                <a:latin typeface="Heiti SC"/>
                <a:cs typeface="Heiti SC"/>
              </a:rPr>
              <a:t>m</a:t>
            </a:r>
            <a:r>
              <a:rPr sz="2400" b="1" spc="70" dirty="0">
                <a:latin typeface="Heiti SC"/>
                <a:cs typeface="Heiti SC"/>
              </a:rPr>
              <a:t>…i</a:t>
            </a:r>
            <a:r>
              <a:rPr sz="2400" b="1" spc="100" dirty="0">
                <a:latin typeface="Heiti SC"/>
                <a:cs typeface="Heiti SC"/>
              </a:rPr>
              <a:t>m</a:t>
            </a:r>
            <a:r>
              <a:rPr sz="2400" b="1" spc="-20" dirty="0">
                <a:latin typeface="Heiti SC"/>
                <a:cs typeface="Heiti SC"/>
              </a:rPr>
              <a:t>p</a:t>
            </a:r>
            <a:r>
              <a:rPr sz="2400" b="1" spc="-25" dirty="0">
                <a:latin typeface="Heiti SC"/>
                <a:cs typeface="Heiti SC"/>
              </a:rPr>
              <a:t>o</a:t>
            </a:r>
            <a:r>
              <a:rPr sz="2400" b="1" spc="360" dirty="0">
                <a:latin typeface="Heiti SC"/>
                <a:cs typeface="Heiti SC"/>
              </a:rPr>
              <a:t>r</a:t>
            </a:r>
            <a:r>
              <a:rPr sz="2400" b="1" spc="180" dirty="0">
                <a:latin typeface="Heiti SC"/>
                <a:cs typeface="Heiti SC"/>
              </a:rPr>
              <a:t>t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Heiti SC"/>
                <a:cs typeface="Heiti SC"/>
              </a:rPr>
              <a:t>i</a:t>
            </a:r>
            <a:r>
              <a:rPr sz="2400" b="1" spc="265" dirty="0">
                <a:latin typeface="Heiti SC"/>
                <a:cs typeface="Heiti SC"/>
              </a:rPr>
              <a:t>m</a:t>
            </a:r>
            <a:r>
              <a:rPr sz="2400" b="1" spc="-40" dirty="0">
                <a:latin typeface="Heiti SC"/>
                <a:cs typeface="Heiti SC"/>
              </a:rPr>
              <a:t>p</a:t>
            </a:r>
            <a:r>
              <a:rPr sz="2400" b="1" spc="204" dirty="0">
                <a:latin typeface="Heiti SC"/>
                <a:cs typeface="Heiti SC"/>
              </a:rPr>
              <a:t>o</a:t>
            </a:r>
            <a:r>
              <a:rPr sz="2400" b="1" spc="150" dirty="0">
                <a:latin typeface="Heiti SC"/>
                <a:cs typeface="Heiti SC"/>
              </a:rPr>
              <a:t>r</a:t>
            </a:r>
            <a:r>
              <a:rPr sz="2400" b="1" spc="-55" dirty="0">
                <a:latin typeface="Heiti SC"/>
                <a:cs typeface="Heiti SC"/>
              </a:rPr>
              <a:t>t…a</a:t>
            </a:r>
            <a:r>
              <a:rPr sz="2400" b="1" spc="80" dirty="0">
                <a:latin typeface="Heiti SC"/>
                <a:cs typeface="Heiti SC"/>
              </a:rPr>
              <a:t>s…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90" dirty="0">
                <a:latin typeface="Arial"/>
                <a:cs typeface="Arial"/>
              </a:rPr>
              <a:t>pen</a:t>
            </a:r>
            <a:r>
              <a:rPr sz="2400" b="1" spc="100" dirty="0">
                <a:latin typeface="Arial"/>
                <a:cs typeface="Arial"/>
              </a:rPr>
              <a:t>u</a:t>
            </a:r>
            <a:r>
              <a:rPr sz="2400" b="1" spc="120" dirty="0">
                <a:latin typeface="Arial"/>
                <a:cs typeface="Arial"/>
              </a:rPr>
              <a:t>p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14" dirty="0">
                <a:latin typeface="Arial"/>
                <a:cs typeface="Arial"/>
              </a:rPr>
              <a:t>ndown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30" dirty="0">
                <a:latin typeface="Arial"/>
                <a:cs typeface="Arial"/>
              </a:rPr>
              <a:t>pen</a:t>
            </a:r>
            <a:r>
              <a:rPr sz="2400" b="1" spc="35" dirty="0">
                <a:latin typeface="Arial"/>
                <a:cs typeface="Arial"/>
              </a:rPr>
              <a:t>s</a:t>
            </a:r>
            <a:r>
              <a:rPr sz="2400" b="1" spc="40" dirty="0">
                <a:latin typeface="Arial"/>
                <a:cs typeface="Arial"/>
              </a:rPr>
              <a:t>iz</a:t>
            </a:r>
            <a:r>
              <a:rPr sz="2400" b="1" spc="45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00" dirty="0">
                <a:latin typeface="Arial"/>
                <a:cs typeface="Arial"/>
              </a:rPr>
              <a:t>p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40" dirty="0">
                <a:latin typeface="Arial"/>
                <a:cs typeface="Arial"/>
              </a:rPr>
              <a:t>nco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110" dirty="0">
                <a:latin typeface="Arial"/>
                <a:cs typeface="Arial"/>
              </a:rPr>
              <a:t>o</a:t>
            </a:r>
            <a:r>
              <a:rPr sz="2400" b="1" spc="75" dirty="0">
                <a:latin typeface="Arial"/>
                <a:cs typeface="Arial"/>
              </a:rPr>
              <a:t>r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7EDE"/>
              </a:buClr>
              <a:buFont typeface="Arial"/>
              <a:buChar char="-"/>
            </a:pPr>
            <a:endParaRPr sz="20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buClr>
                <a:srgbClr val="007EDE"/>
              </a:buClr>
              <a:buChar char="-"/>
              <a:tabLst>
                <a:tab pos="236854" algn="l"/>
              </a:tabLst>
            </a:pPr>
            <a:r>
              <a:rPr sz="2400" b="1" spc="150" dirty="0">
                <a:latin typeface="Arial"/>
                <a:cs typeface="Arial"/>
              </a:rPr>
              <a:t>fd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i</a:t>
            </a:r>
            <a:r>
              <a:rPr sz="2400" b="1" spc="70" dirty="0">
                <a:latin typeface="Arial"/>
                <a:cs typeface="Arial"/>
              </a:rPr>
              <a:t>r</a:t>
            </a:r>
            <a:r>
              <a:rPr sz="2400" b="1" spc="-3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l</a:t>
            </a:r>
            <a:r>
              <a:rPr sz="2400" b="1" spc="120" dirty="0">
                <a:latin typeface="Arial"/>
                <a:cs typeface="Arial"/>
              </a:rPr>
              <a:t>e(</a:t>
            </a:r>
            <a:r>
              <a:rPr sz="2400" b="1" spc="8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40" dirty="0">
                <a:latin typeface="Arial"/>
                <a:cs typeface="Arial"/>
              </a:rPr>
              <a:t>set</a:t>
            </a:r>
            <a:r>
              <a:rPr sz="2400" b="1" spc="50" dirty="0">
                <a:latin typeface="Arial"/>
                <a:cs typeface="Arial"/>
              </a:rPr>
              <a:t>h</a:t>
            </a:r>
            <a:r>
              <a:rPr sz="2400" b="1" spc="135" dirty="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循环语句</a:t>
            </a:r>
            <a:r>
              <a:rPr sz="2400" b="1" spc="-10" dirty="0">
                <a:latin typeface="Heiti SC"/>
                <a:cs typeface="Heiti SC"/>
              </a:rPr>
              <a:t>：</a:t>
            </a:r>
            <a:r>
              <a:rPr sz="2400" b="1" spc="95" dirty="0">
                <a:latin typeface="Arial"/>
                <a:cs typeface="Arial"/>
              </a:rPr>
              <a:t>f</a:t>
            </a:r>
            <a:r>
              <a:rPr sz="2400" b="1" spc="175" dirty="0">
                <a:latin typeface="Arial"/>
                <a:cs typeface="Arial"/>
              </a:rPr>
              <a:t>o</a:t>
            </a:r>
            <a:r>
              <a:rPr sz="2400" b="1" spc="80" dirty="0">
                <a:latin typeface="Arial"/>
                <a:cs typeface="Arial"/>
              </a:rPr>
              <a:t>r</a:t>
            </a:r>
            <a:r>
              <a:rPr sz="2400" b="1" spc="-5" dirty="0">
                <a:latin typeface="Heiti SC"/>
                <a:cs typeface="Heiti SC"/>
              </a:rPr>
              <a:t>和</a:t>
            </a:r>
            <a:r>
              <a:rPr sz="2400" b="1" spc="35" dirty="0">
                <a:latin typeface="Arial"/>
                <a:cs typeface="Arial"/>
              </a:rPr>
              <a:t>i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65" dirty="0">
                <a:latin typeface="Arial"/>
                <a:cs typeface="Arial"/>
              </a:rPr>
              <a:t>ra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spc="100" dirty="0">
                <a:latin typeface="Arial"/>
                <a:cs typeface="Arial"/>
              </a:rPr>
              <a:t>g</a:t>
            </a:r>
            <a:r>
              <a:rPr sz="2400" b="1" spc="80" dirty="0">
                <a:latin typeface="Arial"/>
                <a:cs typeface="Arial"/>
              </a:rPr>
              <a:t>e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3402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35" dirty="0"/>
              <a:t>tu</a:t>
            </a:r>
            <a:r>
              <a:rPr sz="3200" spc="270" dirty="0"/>
              <a:t>r</a:t>
            </a:r>
            <a:r>
              <a:rPr sz="3200" spc="114" dirty="0"/>
              <a:t>tl</a:t>
            </a:r>
            <a:r>
              <a:rPr sz="3200" spc="240" dirty="0"/>
              <a:t>e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5527" y="4107120"/>
            <a:ext cx="875362" cy="80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113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变量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4208" y="1529831"/>
            <a:ext cx="4292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用来保存和表示数据的占位符号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796290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变量采用标识</a:t>
            </a:r>
            <a:r>
              <a:rPr sz="2400" b="1" spc="-15" dirty="0">
                <a:latin typeface="Heiti SC"/>
                <a:cs typeface="Heiti SC"/>
              </a:rPr>
              <a:t>符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-5" dirty="0">
                <a:latin typeface="Heiti SC"/>
                <a:cs typeface="Heiti SC"/>
              </a:rPr>
              <a:t>名字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来表示，关联标识符的过程叫命名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-220" dirty="0">
                <a:latin typeface="FZLTZHB--B51-0"/>
                <a:cs typeface="FZLTZHB--B51-0"/>
              </a:rPr>
              <a:t>TempStr</a:t>
            </a:r>
            <a:r>
              <a:rPr sz="2000" b="1" dirty="0">
                <a:latin typeface="Heiti SC"/>
                <a:cs typeface="Heiti SC"/>
              </a:rPr>
              <a:t>是变量</a:t>
            </a:r>
            <a:r>
              <a:rPr sz="2000" b="1" spc="-15" dirty="0">
                <a:latin typeface="Heiti SC"/>
                <a:cs typeface="Heiti SC"/>
              </a:rPr>
              <a:t>名</a:t>
            </a:r>
            <a:r>
              <a:rPr sz="2000" b="1" dirty="0">
                <a:latin typeface="Heiti SC"/>
                <a:cs typeface="Heiti SC"/>
              </a:rPr>
              <a:t>字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可以使用等</a:t>
            </a:r>
            <a:r>
              <a:rPr sz="2400" b="1" spc="-15" dirty="0">
                <a:latin typeface="Heiti SC"/>
                <a:cs typeface="Heiti SC"/>
              </a:rPr>
              <a:t>号</a:t>
            </a:r>
            <a:r>
              <a:rPr sz="2400" b="1" spc="254" dirty="0">
                <a:latin typeface="Arial"/>
                <a:cs typeface="Arial"/>
              </a:rPr>
              <a:t>(=</a:t>
            </a:r>
            <a:r>
              <a:rPr sz="2400" b="1" spc="18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向变量赋值或修改值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420" dirty="0">
                <a:latin typeface="Arial"/>
                <a:cs typeface="Arial"/>
              </a:rPr>
              <a:t>=</a:t>
            </a:r>
            <a:r>
              <a:rPr sz="2400" b="1" dirty="0">
                <a:latin typeface="Heiti SC"/>
                <a:cs typeface="Heiti SC"/>
              </a:rPr>
              <a:t>被称为赋值符号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044064" algn="l"/>
                <a:tab pos="2324735" algn="l"/>
                <a:tab pos="3303270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250" dirty="0">
                <a:solidFill>
                  <a:srgbClr val="1DB41D"/>
                </a:solidFill>
                <a:latin typeface="FZLTZHB--B51-0"/>
                <a:cs typeface="FZLTZHB--B51-0"/>
              </a:rPr>
              <a:t>82F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向变量</a:t>
            </a:r>
            <a:r>
              <a:rPr sz="2000" b="1" spc="-445" dirty="0">
                <a:latin typeface="FZLTZHB--B51-0"/>
                <a:cs typeface="FZLTZHB--B51-0"/>
              </a:rPr>
              <a:t>Tem</a:t>
            </a:r>
            <a:r>
              <a:rPr sz="2000" b="1" spc="-37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7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</a:t>
            </a:r>
            <a:r>
              <a:rPr sz="2000" b="1" spc="-15" dirty="0">
                <a:latin typeface="Heiti SC"/>
                <a:cs typeface="Heiti SC"/>
              </a:rPr>
              <a:t>赋</a:t>
            </a:r>
            <a:r>
              <a:rPr sz="2000" b="1" dirty="0">
                <a:latin typeface="Heiti SC"/>
                <a:cs typeface="Heiti SC"/>
              </a:rPr>
              <a:t>值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265" dirty="0">
                <a:solidFill>
                  <a:srgbClr val="1DB41D"/>
                </a:solidFill>
                <a:latin typeface="FZLTZHB--B51-0"/>
                <a:cs typeface="FZLTZHB--B51-0"/>
              </a:rPr>
              <a:t>8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-254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命名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8609" y="1529831"/>
            <a:ext cx="24663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关联标识符的过程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835152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命名规</a:t>
            </a:r>
            <a:r>
              <a:rPr sz="2400" b="1" spc="-10" dirty="0">
                <a:latin typeface="Heiti SC"/>
                <a:cs typeface="Heiti SC"/>
              </a:rPr>
              <a:t>则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大小写字母、数字、下划线和中文等字符及组合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588260" algn="l"/>
                <a:tab pos="4544060" algn="l"/>
              </a:tabLst>
            </a:pPr>
            <a:r>
              <a:rPr sz="2000" b="1" dirty="0">
                <a:latin typeface="Heiti SC"/>
                <a:cs typeface="Heiti SC"/>
              </a:rPr>
              <a:t>如</a:t>
            </a:r>
            <a:r>
              <a:rPr sz="2000" b="1" spc="-95" dirty="0">
                <a:latin typeface="Arial"/>
                <a:cs typeface="Arial"/>
              </a:rPr>
              <a:t>: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345" dirty="0">
                <a:latin typeface="FZLTZHB--B51-0"/>
                <a:cs typeface="FZLTZHB--B51-0"/>
              </a:rPr>
              <a:t>T</a:t>
            </a:r>
            <a:r>
              <a:rPr sz="2000" b="1" spc="-200" dirty="0">
                <a:latin typeface="FZLTZHB--B51-0"/>
                <a:cs typeface="FZLTZHB--B51-0"/>
              </a:rPr>
              <a:t>empStr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0" dirty="0">
                <a:latin typeface="FZLTZHB--B51-0"/>
                <a:cs typeface="FZLTZHB--B51-0"/>
              </a:rPr>
              <a:t>Python_Gr</a:t>
            </a:r>
            <a:r>
              <a:rPr sz="2000" b="1" spc="-200" dirty="0">
                <a:latin typeface="FZLTZHB--B51-0"/>
                <a:cs typeface="FZLTZHB--B51-0"/>
              </a:rPr>
              <a:t>e</a:t>
            </a:r>
            <a:r>
              <a:rPr sz="2000" b="1" spc="85" dirty="0">
                <a:latin typeface="FZLTZHB--B51-0"/>
                <a:cs typeface="FZLTZHB--B51-0"/>
              </a:rPr>
              <a:t>a</a:t>
            </a:r>
            <a:r>
              <a:rPr sz="2000" b="1" spc="50" dirty="0">
                <a:latin typeface="FZLTZHB--B51-0"/>
                <a:cs typeface="FZLTZHB--B51-0"/>
              </a:rPr>
              <a:t>t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这是门</a:t>
            </a:r>
            <a:r>
              <a:rPr sz="2000" b="1" spc="-145" dirty="0">
                <a:latin typeface="FZLTZHB--B51-0"/>
                <a:cs typeface="FZLTZHB--B51-0"/>
              </a:rPr>
              <a:t>Python</a:t>
            </a:r>
            <a:r>
              <a:rPr sz="2000" b="1" dirty="0">
                <a:latin typeface="Heiti SC"/>
                <a:cs typeface="Heiti SC"/>
              </a:rPr>
              <a:t>好课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注意事</a:t>
            </a:r>
            <a:r>
              <a:rPr sz="2400" b="1" spc="-10" dirty="0">
                <a:latin typeface="Heiti SC"/>
                <a:cs typeface="Heiti SC"/>
              </a:rPr>
              <a:t>项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大小写敏感、首字符不能是数字、不与保留字相同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-145" dirty="0">
                <a:latin typeface="FZLTZHB--B51-0"/>
                <a:cs typeface="FZLTZHB--B51-0"/>
              </a:rPr>
              <a:t>Python</a:t>
            </a:r>
            <a:r>
              <a:rPr sz="2000" b="1" dirty="0">
                <a:latin typeface="Heiti SC"/>
                <a:cs typeface="Heiti SC"/>
              </a:rPr>
              <a:t>和</a:t>
            </a:r>
            <a:r>
              <a:rPr sz="2000" b="1" spc="-114" dirty="0">
                <a:latin typeface="FZLTZHB--B51-0"/>
                <a:cs typeface="FZLTZHB--B51-0"/>
              </a:rPr>
              <a:t>python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不同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量，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65" dirty="0">
                <a:latin typeface="FZLTZHB--B51-0"/>
                <a:cs typeface="FZLTZHB--B51-0"/>
              </a:rPr>
              <a:t>23</a:t>
            </a:r>
            <a:r>
              <a:rPr sz="2000" b="1" spc="-320" dirty="0">
                <a:latin typeface="FZLTZHB--B51-0"/>
                <a:cs typeface="FZLTZHB--B51-0"/>
              </a:rPr>
              <a:t>P</a:t>
            </a:r>
            <a:r>
              <a:rPr sz="2000" b="1" dirty="0">
                <a:latin typeface="FZLTZHB--B51-0"/>
                <a:cs typeface="FZLTZHB--B51-0"/>
              </a:rPr>
              <a:t>yt</a:t>
            </a:r>
            <a:r>
              <a:rPr sz="2000" b="1" spc="-10" dirty="0">
                <a:latin typeface="FZLTZHB--B51-0"/>
                <a:cs typeface="FZLTZHB--B51-0"/>
              </a:rPr>
              <a:t>h</a:t>
            </a:r>
            <a:r>
              <a:rPr sz="2000" b="1" spc="-235" dirty="0">
                <a:latin typeface="FZLTZHB--B51-0"/>
                <a:cs typeface="FZLTZHB--B51-0"/>
              </a:rPr>
              <a:t>on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不合</a:t>
            </a:r>
            <a:r>
              <a:rPr sz="2000" b="1" spc="-15" dirty="0">
                <a:latin typeface="Heiti SC"/>
                <a:cs typeface="Heiti SC"/>
              </a:rPr>
              <a:t>法</a:t>
            </a:r>
            <a:r>
              <a:rPr sz="2000" b="1" dirty="0">
                <a:latin typeface="Heiti SC"/>
                <a:cs typeface="Heiti SC"/>
              </a:rPr>
              <a:t>的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保留字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4608" y="1529831"/>
            <a:ext cx="5511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被编程语言内部定义并保留使用的标识符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604520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latin typeface="Arial"/>
                <a:cs typeface="Arial"/>
              </a:rPr>
              <a:t>Pytho</a:t>
            </a:r>
            <a:r>
              <a:rPr sz="2400" b="1" spc="80" dirty="0">
                <a:latin typeface="Arial"/>
                <a:cs typeface="Arial"/>
              </a:rPr>
              <a:t>n</a:t>
            </a:r>
            <a:r>
              <a:rPr sz="2400" b="1" spc="-5" dirty="0">
                <a:latin typeface="Heiti SC"/>
                <a:cs typeface="Heiti SC"/>
              </a:rPr>
              <a:t>语言有</a:t>
            </a:r>
            <a:r>
              <a:rPr sz="2400" b="1" spc="140" dirty="0">
                <a:latin typeface="Arial"/>
                <a:cs typeface="Arial"/>
              </a:rPr>
              <a:t>3</a:t>
            </a:r>
            <a:r>
              <a:rPr sz="2400" b="1" spc="135" dirty="0">
                <a:latin typeface="Arial"/>
                <a:cs typeface="Arial"/>
              </a:rPr>
              <a:t>5</a:t>
            </a:r>
            <a:r>
              <a:rPr sz="2400" b="1" spc="-5" dirty="0">
                <a:latin typeface="Heiti SC"/>
                <a:cs typeface="Heiti SC"/>
              </a:rPr>
              <a:t>个保留字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dirty="0">
                <a:latin typeface="Heiti SC"/>
                <a:cs typeface="Heiti SC"/>
              </a:rPr>
              <a:t>也叫关键</a:t>
            </a:r>
            <a:r>
              <a:rPr sz="2400" b="1" spc="-10" dirty="0">
                <a:latin typeface="Heiti SC"/>
                <a:cs typeface="Heiti SC"/>
              </a:rPr>
              <a:t>字</a:t>
            </a:r>
            <a:r>
              <a:rPr sz="2400" b="1" spc="13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spc="15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spc="15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2000" b="1" spc="15" dirty="0">
                <a:latin typeface="Arial"/>
                <a:cs typeface="Arial"/>
              </a:rPr>
              <a:t>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endParaRPr sz="20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保留字是编程语言的基本单词，大小写敏感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30353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dirty="0">
                <a:latin typeface="Heiti SC"/>
                <a:cs typeface="Heiti SC"/>
              </a:rPr>
              <a:t>是保留字，</a:t>
            </a:r>
            <a:r>
              <a:rPr sz="2000" b="1" spc="440" dirty="0">
                <a:latin typeface="FZLTZHB--B51-0"/>
                <a:cs typeface="FZLTZHB--B51-0"/>
              </a:rPr>
              <a:t>If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是变量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35" cy="1186815"/>
          </a:xfrm>
          <a:custGeom>
            <a:avLst/>
            <a:gdLst/>
            <a:ahLst/>
            <a:cxnLst/>
            <a:rect l="l" t="t" r="r" b="b"/>
            <a:pathLst>
              <a:path w="2134235" h="1186814">
                <a:moveTo>
                  <a:pt x="386658" y="613945"/>
                </a:moveTo>
                <a:lnTo>
                  <a:pt x="361687" y="613945"/>
                </a:lnTo>
                <a:lnTo>
                  <a:pt x="312078" y="619025"/>
                </a:lnTo>
                <a:lnTo>
                  <a:pt x="262322" y="629185"/>
                </a:lnTo>
                <a:lnTo>
                  <a:pt x="249777" y="632995"/>
                </a:lnTo>
                <a:lnTo>
                  <a:pt x="237168" y="635535"/>
                </a:lnTo>
                <a:lnTo>
                  <a:pt x="224483" y="640615"/>
                </a:lnTo>
                <a:lnTo>
                  <a:pt x="211712" y="644425"/>
                </a:lnTo>
                <a:lnTo>
                  <a:pt x="198179" y="649505"/>
                </a:lnTo>
                <a:lnTo>
                  <a:pt x="160149" y="667285"/>
                </a:lnTo>
                <a:lnTo>
                  <a:pt x="125901" y="686335"/>
                </a:lnTo>
                <a:lnTo>
                  <a:pt x="95342" y="709195"/>
                </a:lnTo>
                <a:lnTo>
                  <a:pt x="60181" y="744755"/>
                </a:lnTo>
                <a:lnTo>
                  <a:pt x="31201" y="785395"/>
                </a:lnTo>
                <a:lnTo>
                  <a:pt x="11188" y="829845"/>
                </a:lnTo>
                <a:lnTo>
                  <a:pt x="1288" y="875565"/>
                </a:lnTo>
                <a:lnTo>
                  <a:pt x="0" y="898425"/>
                </a:lnTo>
                <a:lnTo>
                  <a:pt x="58" y="904775"/>
                </a:lnTo>
                <a:lnTo>
                  <a:pt x="4615" y="950495"/>
                </a:lnTo>
                <a:lnTo>
                  <a:pt x="14558" y="989865"/>
                </a:lnTo>
                <a:lnTo>
                  <a:pt x="23916" y="1015265"/>
                </a:lnTo>
                <a:lnTo>
                  <a:pt x="29151" y="1027965"/>
                </a:lnTo>
                <a:lnTo>
                  <a:pt x="34814" y="1039395"/>
                </a:lnTo>
                <a:lnTo>
                  <a:pt x="40907" y="1050825"/>
                </a:lnTo>
                <a:lnTo>
                  <a:pt x="47428" y="1060985"/>
                </a:lnTo>
                <a:lnTo>
                  <a:pt x="54379" y="1072415"/>
                </a:lnTo>
                <a:lnTo>
                  <a:pt x="61759" y="1082575"/>
                </a:lnTo>
                <a:lnTo>
                  <a:pt x="69567" y="1092735"/>
                </a:lnTo>
                <a:lnTo>
                  <a:pt x="77805" y="1101625"/>
                </a:lnTo>
                <a:lnTo>
                  <a:pt x="86471" y="1111785"/>
                </a:lnTo>
                <a:lnTo>
                  <a:pt x="119070" y="1139725"/>
                </a:lnTo>
                <a:lnTo>
                  <a:pt x="156953" y="1163855"/>
                </a:lnTo>
                <a:lnTo>
                  <a:pt x="198044" y="1179095"/>
                </a:lnTo>
                <a:lnTo>
                  <a:pt x="242406" y="1186715"/>
                </a:lnTo>
                <a:lnTo>
                  <a:pt x="290099" y="1186715"/>
                </a:lnTo>
                <a:lnTo>
                  <a:pt x="358981" y="1174015"/>
                </a:lnTo>
                <a:lnTo>
                  <a:pt x="395731" y="1162585"/>
                </a:lnTo>
                <a:lnTo>
                  <a:pt x="432677" y="1147345"/>
                </a:lnTo>
                <a:lnTo>
                  <a:pt x="466763" y="1128295"/>
                </a:lnTo>
                <a:lnTo>
                  <a:pt x="482699" y="1118135"/>
                </a:lnTo>
                <a:lnTo>
                  <a:pt x="318606" y="1118135"/>
                </a:lnTo>
                <a:lnTo>
                  <a:pt x="295160" y="1115595"/>
                </a:lnTo>
                <a:lnTo>
                  <a:pt x="283696" y="1111785"/>
                </a:lnTo>
                <a:lnTo>
                  <a:pt x="272389" y="1109245"/>
                </a:lnTo>
                <a:lnTo>
                  <a:pt x="260643" y="1104165"/>
                </a:lnTo>
                <a:lnTo>
                  <a:pt x="217530" y="1081305"/>
                </a:lnTo>
                <a:lnTo>
                  <a:pt x="198254" y="1066065"/>
                </a:lnTo>
                <a:lnTo>
                  <a:pt x="189176" y="1058445"/>
                </a:lnTo>
                <a:lnTo>
                  <a:pt x="164146" y="1029235"/>
                </a:lnTo>
                <a:lnTo>
                  <a:pt x="142360" y="994945"/>
                </a:lnTo>
                <a:lnTo>
                  <a:pt x="123738" y="954305"/>
                </a:lnTo>
                <a:lnTo>
                  <a:pt x="110826" y="913665"/>
                </a:lnTo>
                <a:lnTo>
                  <a:pt x="104817" y="875565"/>
                </a:lnTo>
                <a:lnTo>
                  <a:pt x="104244" y="850165"/>
                </a:lnTo>
                <a:lnTo>
                  <a:pt x="105000" y="838735"/>
                </a:lnTo>
                <a:lnTo>
                  <a:pt x="115057" y="791745"/>
                </a:lnTo>
                <a:lnTo>
                  <a:pt x="137719" y="749835"/>
                </a:lnTo>
                <a:lnTo>
                  <a:pt x="145378" y="739675"/>
                </a:lnTo>
                <a:lnTo>
                  <a:pt x="184024" y="706655"/>
                </a:lnTo>
                <a:lnTo>
                  <a:pt x="221769" y="687605"/>
                </a:lnTo>
                <a:lnTo>
                  <a:pt x="236085" y="682525"/>
                </a:lnTo>
                <a:lnTo>
                  <a:pt x="249336" y="677445"/>
                </a:lnTo>
                <a:lnTo>
                  <a:pt x="275041" y="672365"/>
                </a:lnTo>
                <a:lnTo>
                  <a:pt x="299761" y="669825"/>
                </a:lnTo>
                <a:lnTo>
                  <a:pt x="411314" y="669825"/>
                </a:lnTo>
                <a:lnTo>
                  <a:pt x="410173" y="664745"/>
                </a:lnTo>
                <a:lnTo>
                  <a:pt x="407933" y="652045"/>
                </a:lnTo>
                <a:lnTo>
                  <a:pt x="406023" y="640615"/>
                </a:lnTo>
                <a:lnTo>
                  <a:pt x="404444" y="629185"/>
                </a:lnTo>
                <a:lnTo>
                  <a:pt x="403199" y="617755"/>
                </a:lnTo>
                <a:lnTo>
                  <a:pt x="386658" y="613945"/>
                </a:lnTo>
                <a:close/>
              </a:path>
              <a:path w="2134235" h="1186814">
                <a:moveTo>
                  <a:pt x="534297" y="1019075"/>
                </a:moveTo>
                <a:lnTo>
                  <a:pt x="525246" y="1029235"/>
                </a:lnTo>
                <a:lnTo>
                  <a:pt x="515959" y="1038125"/>
                </a:lnTo>
                <a:lnTo>
                  <a:pt x="506424" y="1045745"/>
                </a:lnTo>
                <a:lnTo>
                  <a:pt x="496630" y="1054635"/>
                </a:lnTo>
                <a:lnTo>
                  <a:pt x="454621" y="1082575"/>
                </a:lnTo>
                <a:lnTo>
                  <a:pt x="419807" y="1099085"/>
                </a:lnTo>
                <a:lnTo>
                  <a:pt x="380869" y="1111785"/>
                </a:lnTo>
                <a:lnTo>
                  <a:pt x="342833" y="1118135"/>
                </a:lnTo>
                <a:lnTo>
                  <a:pt x="482699" y="1118135"/>
                </a:lnTo>
                <a:lnTo>
                  <a:pt x="487905" y="1114325"/>
                </a:lnTo>
                <a:lnTo>
                  <a:pt x="498004" y="1106705"/>
                </a:lnTo>
                <a:lnTo>
                  <a:pt x="507788" y="1099085"/>
                </a:lnTo>
                <a:lnTo>
                  <a:pt x="517258" y="1090195"/>
                </a:lnTo>
                <a:lnTo>
                  <a:pt x="526414" y="1082575"/>
                </a:lnTo>
                <a:lnTo>
                  <a:pt x="535257" y="1073685"/>
                </a:lnTo>
                <a:lnTo>
                  <a:pt x="543788" y="1063525"/>
                </a:lnTo>
                <a:lnTo>
                  <a:pt x="547344" y="1022885"/>
                </a:lnTo>
                <a:lnTo>
                  <a:pt x="534297" y="1019075"/>
                </a:lnTo>
                <a:close/>
              </a:path>
              <a:path w="2134235" h="1186814">
                <a:moveTo>
                  <a:pt x="905296" y="429795"/>
                </a:moveTo>
                <a:lnTo>
                  <a:pt x="892800" y="429795"/>
                </a:lnTo>
                <a:lnTo>
                  <a:pt x="880347" y="431065"/>
                </a:lnTo>
                <a:lnTo>
                  <a:pt x="867927" y="431065"/>
                </a:lnTo>
                <a:lnTo>
                  <a:pt x="843141" y="433605"/>
                </a:lnTo>
                <a:lnTo>
                  <a:pt x="830753" y="436145"/>
                </a:lnTo>
                <a:lnTo>
                  <a:pt x="818354" y="437415"/>
                </a:lnTo>
                <a:lnTo>
                  <a:pt x="780982" y="445035"/>
                </a:lnTo>
                <a:lnTo>
                  <a:pt x="730341" y="460275"/>
                </a:lnTo>
                <a:lnTo>
                  <a:pt x="716805" y="466625"/>
                </a:lnTo>
                <a:lnTo>
                  <a:pt x="703700" y="471705"/>
                </a:lnTo>
                <a:lnTo>
                  <a:pt x="666935" y="489485"/>
                </a:lnTo>
                <a:lnTo>
                  <a:pt x="633924" y="511075"/>
                </a:lnTo>
                <a:lnTo>
                  <a:pt x="623739" y="517425"/>
                </a:lnTo>
                <a:lnTo>
                  <a:pt x="613956" y="526315"/>
                </a:lnTo>
                <a:lnTo>
                  <a:pt x="604574" y="533935"/>
                </a:lnTo>
                <a:lnTo>
                  <a:pt x="595588" y="542825"/>
                </a:lnTo>
                <a:lnTo>
                  <a:pt x="563536" y="580925"/>
                </a:lnTo>
                <a:lnTo>
                  <a:pt x="533755" y="634265"/>
                </a:lnTo>
                <a:lnTo>
                  <a:pt x="521459" y="679985"/>
                </a:lnTo>
                <a:lnTo>
                  <a:pt x="518676" y="721895"/>
                </a:lnTo>
                <a:lnTo>
                  <a:pt x="518787" y="726975"/>
                </a:lnTo>
                <a:lnTo>
                  <a:pt x="523229" y="766345"/>
                </a:lnTo>
                <a:lnTo>
                  <a:pt x="533180" y="805715"/>
                </a:lnTo>
                <a:lnTo>
                  <a:pt x="547762" y="843815"/>
                </a:lnTo>
                <a:lnTo>
                  <a:pt x="566032" y="878105"/>
                </a:lnTo>
                <a:lnTo>
                  <a:pt x="596398" y="918745"/>
                </a:lnTo>
                <a:lnTo>
                  <a:pt x="625730" y="946685"/>
                </a:lnTo>
                <a:lnTo>
                  <a:pt x="649941" y="964465"/>
                </a:lnTo>
                <a:lnTo>
                  <a:pt x="662573" y="973355"/>
                </a:lnTo>
                <a:lnTo>
                  <a:pt x="702602" y="991135"/>
                </a:lnTo>
                <a:lnTo>
                  <a:pt x="745879" y="1001295"/>
                </a:lnTo>
                <a:lnTo>
                  <a:pt x="776566" y="1003835"/>
                </a:lnTo>
                <a:lnTo>
                  <a:pt x="792467" y="1003835"/>
                </a:lnTo>
                <a:lnTo>
                  <a:pt x="842426" y="998755"/>
                </a:lnTo>
                <a:lnTo>
                  <a:pt x="895821" y="984785"/>
                </a:lnTo>
                <a:lnTo>
                  <a:pt x="939305" y="968275"/>
                </a:lnTo>
                <a:lnTo>
                  <a:pt x="962968" y="956845"/>
                </a:lnTo>
                <a:lnTo>
                  <a:pt x="974330" y="951765"/>
                </a:lnTo>
                <a:lnTo>
                  <a:pt x="985378" y="944145"/>
                </a:lnTo>
                <a:lnTo>
                  <a:pt x="996113" y="937795"/>
                </a:lnTo>
                <a:lnTo>
                  <a:pt x="1001324" y="933985"/>
                </a:lnTo>
                <a:lnTo>
                  <a:pt x="837142" y="933985"/>
                </a:lnTo>
                <a:lnTo>
                  <a:pt x="813709" y="931445"/>
                </a:lnTo>
                <a:lnTo>
                  <a:pt x="802250" y="928905"/>
                </a:lnTo>
                <a:lnTo>
                  <a:pt x="790943" y="925095"/>
                </a:lnTo>
                <a:lnTo>
                  <a:pt x="779205" y="921285"/>
                </a:lnTo>
                <a:lnTo>
                  <a:pt x="736117" y="898425"/>
                </a:lnTo>
                <a:lnTo>
                  <a:pt x="699069" y="865405"/>
                </a:lnTo>
                <a:lnTo>
                  <a:pt x="675132" y="834925"/>
                </a:lnTo>
                <a:lnTo>
                  <a:pt x="654407" y="798095"/>
                </a:lnTo>
                <a:lnTo>
                  <a:pt x="636814" y="756185"/>
                </a:lnTo>
                <a:lnTo>
                  <a:pt x="626745" y="716815"/>
                </a:lnTo>
                <a:lnTo>
                  <a:pt x="622855" y="667285"/>
                </a:lnTo>
                <a:lnTo>
                  <a:pt x="623610" y="654585"/>
                </a:lnTo>
                <a:lnTo>
                  <a:pt x="633651" y="608865"/>
                </a:lnTo>
                <a:lnTo>
                  <a:pt x="656338" y="565685"/>
                </a:lnTo>
                <a:lnTo>
                  <a:pt x="681720" y="539015"/>
                </a:lnTo>
                <a:lnTo>
                  <a:pt x="691787" y="530125"/>
                </a:lnTo>
                <a:lnTo>
                  <a:pt x="702679" y="523775"/>
                </a:lnTo>
                <a:lnTo>
                  <a:pt x="714407" y="516155"/>
                </a:lnTo>
                <a:lnTo>
                  <a:pt x="726982" y="509805"/>
                </a:lnTo>
                <a:lnTo>
                  <a:pt x="780973" y="490755"/>
                </a:lnTo>
                <a:lnTo>
                  <a:pt x="806179" y="486945"/>
                </a:lnTo>
                <a:lnTo>
                  <a:pt x="930009" y="486945"/>
                </a:lnTo>
                <a:lnTo>
                  <a:pt x="928721" y="480595"/>
                </a:lnTo>
                <a:lnTo>
                  <a:pt x="926477" y="467895"/>
                </a:lnTo>
                <a:lnTo>
                  <a:pt x="924565" y="456465"/>
                </a:lnTo>
                <a:lnTo>
                  <a:pt x="922985" y="445035"/>
                </a:lnTo>
                <a:lnTo>
                  <a:pt x="921740" y="433605"/>
                </a:lnTo>
                <a:lnTo>
                  <a:pt x="905296" y="429795"/>
                </a:lnTo>
                <a:close/>
              </a:path>
              <a:path w="2134235" h="1186814">
                <a:moveTo>
                  <a:pt x="1052888" y="836195"/>
                </a:moveTo>
                <a:lnTo>
                  <a:pt x="1024977" y="862865"/>
                </a:lnTo>
                <a:lnTo>
                  <a:pt x="984141" y="892075"/>
                </a:lnTo>
                <a:lnTo>
                  <a:pt x="950322" y="909855"/>
                </a:lnTo>
                <a:lnTo>
                  <a:pt x="899389" y="927635"/>
                </a:lnTo>
                <a:lnTo>
                  <a:pt x="861356" y="933985"/>
                </a:lnTo>
                <a:lnTo>
                  <a:pt x="1001324" y="933985"/>
                </a:lnTo>
                <a:lnTo>
                  <a:pt x="1035912" y="907315"/>
                </a:lnTo>
                <a:lnTo>
                  <a:pt x="1065885" y="838735"/>
                </a:lnTo>
                <a:lnTo>
                  <a:pt x="1052888" y="836195"/>
                </a:lnTo>
                <a:close/>
              </a:path>
              <a:path w="2134235" h="1186814">
                <a:moveTo>
                  <a:pt x="411314" y="669825"/>
                </a:moveTo>
                <a:lnTo>
                  <a:pt x="299761" y="669825"/>
                </a:lnTo>
                <a:lnTo>
                  <a:pt x="323589" y="672365"/>
                </a:lnTo>
                <a:lnTo>
                  <a:pt x="335196" y="674905"/>
                </a:lnTo>
                <a:lnTo>
                  <a:pt x="379845" y="695225"/>
                </a:lnTo>
                <a:lnTo>
                  <a:pt x="401040" y="746025"/>
                </a:lnTo>
                <a:lnTo>
                  <a:pt x="405866" y="748565"/>
                </a:lnTo>
                <a:lnTo>
                  <a:pt x="426567" y="740945"/>
                </a:lnTo>
                <a:lnTo>
                  <a:pt x="426255" y="728245"/>
                </a:lnTo>
                <a:lnTo>
                  <a:pt x="422393" y="715545"/>
                </a:lnTo>
                <a:lnTo>
                  <a:pt x="415634" y="688875"/>
                </a:lnTo>
                <a:lnTo>
                  <a:pt x="412740" y="676175"/>
                </a:lnTo>
                <a:lnTo>
                  <a:pt x="411314" y="669825"/>
                </a:lnTo>
                <a:close/>
              </a:path>
              <a:path w="2134235" h="1186814">
                <a:moveTo>
                  <a:pt x="930009" y="486945"/>
                </a:moveTo>
                <a:lnTo>
                  <a:pt x="830438" y="486945"/>
                </a:lnTo>
                <a:lnTo>
                  <a:pt x="842242" y="488215"/>
                </a:lnTo>
                <a:lnTo>
                  <a:pt x="853845" y="490755"/>
                </a:lnTo>
                <a:lnTo>
                  <a:pt x="876496" y="498375"/>
                </a:lnTo>
                <a:lnTo>
                  <a:pt x="898485" y="511075"/>
                </a:lnTo>
                <a:lnTo>
                  <a:pt x="902854" y="521235"/>
                </a:lnTo>
                <a:lnTo>
                  <a:pt x="907848" y="532665"/>
                </a:lnTo>
                <a:lnTo>
                  <a:pt x="913466" y="546635"/>
                </a:lnTo>
                <a:lnTo>
                  <a:pt x="919708" y="561875"/>
                </a:lnTo>
                <a:lnTo>
                  <a:pt x="924534" y="564415"/>
                </a:lnTo>
                <a:lnTo>
                  <a:pt x="945235" y="556795"/>
                </a:lnTo>
                <a:lnTo>
                  <a:pt x="944894" y="545365"/>
                </a:lnTo>
                <a:lnTo>
                  <a:pt x="941002" y="531395"/>
                </a:lnTo>
                <a:lnTo>
                  <a:pt x="937438" y="518695"/>
                </a:lnTo>
                <a:lnTo>
                  <a:pt x="934203" y="505995"/>
                </a:lnTo>
                <a:lnTo>
                  <a:pt x="931297" y="493295"/>
                </a:lnTo>
                <a:lnTo>
                  <a:pt x="930009" y="486945"/>
                </a:lnTo>
                <a:close/>
              </a:path>
              <a:path w="2134235" h="1186814">
                <a:moveTo>
                  <a:pt x="1327743" y="342900"/>
                </a:moveTo>
                <a:lnTo>
                  <a:pt x="1202156" y="342900"/>
                </a:lnTo>
                <a:lnTo>
                  <a:pt x="1207744" y="345440"/>
                </a:lnTo>
                <a:lnTo>
                  <a:pt x="1214790" y="359410"/>
                </a:lnTo>
                <a:lnTo>
                  <a:pt x="1231476" y="397510"/>
                </a:lnTo>
                <a:lnTo>
                  <a:pt x="1236615" y="411480"/>
                </a:lnTo>
                <a:lnTo>
                  <a:pt x="1242141" y="425450"/>
                </a:lnTo>
                <a:lnTo>
                  <a:pt x="1317345" y="637540"/>
                </a:lnTo>
                <a:lnTo>
                  <a:pt x="1346329" y="722630"/>
                </a:lnTo>
                <a:lnTo>
                  <a:pt x="1355356" y="762000"/>
                </a:lnTo>
                <a:lnTo>
                  <a:pt x="1354455" y="769620"/>
                </a:lnTo>
                <a:lnTo>
                  <a:pt x="1347560" y="779780"/>
                </a:lnTo>
                <a:lnTo>
                  <a:pt x="1336014" y="795020"/>
                </a:lnTo>
                <a:lnTo>
                  <a:pt x="1335760" y="800100"/>
                </a:lnTo>
                <a:lnTo>
                  <a:pt x="1339189" y="808990"/>
                </a:lnTo>
                <a:lnTo>
                  <a:pt x="1351009" y="808990"/>
                </a:lnTo>
                <a:lnTo>
                  <a:pt x="1360841" y="805180"/>
                </a:lnTo>
                <a:lnTo>
                  <a:pt x="1371924" y="800100"/>
                </a:lnTo>
                <a:lnTo>
                  <a:pt x="1384263" y="795020"/>
                </a:lnTo>
                <a:lnTo>
                  <a:pt x="1397861" y="789940"/>
                </a:lnTo>
                <a:lnTo>
                  <a:pt x="1412722" y="784860"/>
                </a:lnTo>
                <a:lnTo>
                  <a:pt x="1503336" y="755650"/>
                </a:lnTo>
                <a:lnTo>
                  <a:pt x="1512912" y="751840"/>
                </a:lnTo>
                <a:lnTo>
                  <a:pt x="1555321" y="736600"/>
                </a:lnTo>
                <a:lnTo>
                  <a:pt x="1583129" y="721360"/>
                </a:lnTo>
                <a:lnTo>
                  <a:pt x="1461775" y="721360"/>
                </a:lnTo>
                <a:lnTo>
                  <a:pt x="1457037" y="709930"/>
                </a:lnTo>
                <a:lnTo>
                  <a:pt x="1452439" y="698500"/>
                </a:lnTo>
                <a:lnTo>
                  <a:pt x="1447960" y="685800"/>
                </a:lnTo>
                <a:lnTo>
                  <a:pt x="1443583" y="674370"/>
                </a:lnTo>
                <a:lnTo>
                  <a:pt x="1393046" y="509270"/>
                </a:lnTo>
                <a:lnTo>
                  <a:pt x="1402999" y="505460"/>
                </a:lnTo>
                <a:lnTo>
                  <a:pt x="1415057" y="500380"/>
                </a:lnTo>
                <a:lnTo>
                  <a:pt x="1430699" y="495300"/>
                </a:lnTo>
                <a:lnTo>
                  <a:pt x="1444599" y="491490"/>
                </a:lnTo>
                <a:lnTo>
                  <a:pt x="1457841" y="488950"/>
                </a:lnTo>
                <a:lnTo>
                  <a:pt x="1656128" y="488950"/>
                </a:lnTo>
                <a:lnTo>
                  <a:pt x="1655475" y="487680"/>
                </a:lnTo>
                <a:lnTo>
                  <a:pt x="1648896" y="478790"/>
                </a:lnTo>
                <a:lnTo>
                  <a:pt x="1643700" y="472440"/>
                </a:lnTo>
                <a:lnTo>
                  <a:pt x="1372336" y="472440"/>
                </a:lnTo>
                <a:lnTo>
                  <a:pt x="1334993" y="367030"/>
                </a:lnTo>
                <a:lnTo>
                  <a:pt x="1331337" y="355600"/>
                </a:lnTo>
                <a:lnTo>
                  <a:pt x="1328021" y="344170"/>
                </a:lnTo>
                <a:lnTo>
                  <a:pt x="1327743" y="342900"/>
                </a:lnTo>
                <a:close/>
              </a:path>
              <a:path w="2134235" h="1186814">
                <a:moveTo>
                  <a:pt x="1656128" y="488950"/>
                </a:moveTo>
                <a:lnTo>
                  <a:pt x="1482349" y="488950"/>
                </a:lnTo>
                <a:lnTo>
                  <a:pt x="1493615" y="491490"/>
                </a:lnTo>
                <a:lnTo>
                  <a:pt x="1504222" y="494030"/>
                </a:lnTo>
                <a:lnTo>
                  <a:pt x="1540067" y="519430"/>
                </a:lnTo>
                <a:lnTo>
                  <a:pt x="1560037" y="552450"/>
                </a:lnTo>
                <a:lnTo>
                  <a:pt x="1574062" y="599440"/>
                </a:lnTo>
                <a:lnTo>
                  <a:pt x="1575128" y="624840"/>
                </a:lnTo>
                <a:lnTo>
                  <a:pt x="1573845" y="636270"/>
                </a:lnTo>
                <a:lnTo>
                  <a:pt x="1555446" y="679450"/>
                </a:lnTo>
                <a:lnTo>
                  <a:pt x="1525920" y="703580"/>
                </a:lnTo>
                <a:lnTo>
                  <a:pt x="1497421" y="715010"/>
                </a:lnTo>
                <a:lnTo>
                  <a:pt x="1484166" y="720090"/>
                </a:lnTo>
                <a:lnTo>
                  <a:pt x="1472355" y="721360"/>
                </a:lnTo>
                <a:lnTo>
                  <a:pt x="1583129" y="721360"/>
                </a:lnTo>
                <a:lnTo>
                  <a:pt x="1619141" y="695960"/>
                </a:lnTo>
                <a:lnTo>
                  <a:pt x="1644953" y="666750"/>
                </a:lnTo>
                <a:lnTo>
                  <a:pt x="1664601" y="633730"/>
                </a:lnTo>
                <a:lnTo>
                  <a:pt x="1677593" y="588010"/>
                </a:lnTo>
                <a:lnTo>
                  <a:pt x="1678482" y="576580"/>
                </a:lnTo>
                <a:lnTo>
                  <a:pt x="1678426" y="563880"/>
                </a:lnTo>
                <a:lnTo>
                  <a:pt x="1668754" y="516890"/>
                </a:lnTo>
                <a:lnTo>
                  <a:pt x="1661356" y="499110"/>
                </a:lnTo>
                <a:lnTo>
                  <a:pt x="1656128" y="488950"/>
                </a:lnTo>
                <a:close/>
              </a:path>
              <a:path w="2134235" h="1186814">
                <a:moveTo>
                  <a:pt x="1847186" y="196850"/>
                </a:moveTo>
                <a:lnTo>
                  <a:pt x="1650781" y="196850"/>
                </a:lnTo>
                <a:lnTo>
                  <a:pt x="1661117" y="200660"/>
                </a:lnTo>
                <a:lnTo>
                  <a:pt x="1677108" y="208280"/>
                </a:lnTo>
                <a:lnTo>
                  <a:pt x="1684338" y="212090"/>
                </a:lnTo>
                <a:lnTo>
                  <a:pt x="1692084" y="215900"/>
                </a:lnTo>
                <a:lnTo>
                  <a:pt x="1700347" y="220980"/>
                </a:lnTo>
                <a:lnTo>
                  <a:pt x="1709127" y="226060"/>
                </a:lnTo>
                <a:lnTo>
                  <a:pt x="1718425" y="232410"/>
                </a:lnTo>
                <a:lnTo>
                  <a:pt x="1728241" y="240030"/>
                </a:lnTo>
                <a:lnTo>
                  <a:pt x="1738578" y="247650"/>
                </a:lnTo>
                <a:lnTo>
                  <a:pt x="1749435" y="255270"/>
                </a:lnTo>
                <a:lnTo>
                  <a:pt x="1760813" y="264160"/>
                </a:lnTo>
                <a:lnTo>
                  <a:pt x="1772714" y="273050"/>
                </a:lnTo>
                <a:lnTo>
                  <a:pt x="1785137" y="283210"/>
                </a:lnTo>
                <a:lnTo>
                  <a:pt x="1798084" y="293370"/>
                </a:lnTo>
                <a:lnTo>
                  <a:pt x="1843333" y="331470"/>
                </a:lnTo>
                <a:lnTo>
                  <a:pt x="1856723" y="344170"/>
                </a:lnTo>
                <a:lnTo>
                  <a:pt x="1868449" y="354330"/>
                </a:lnTo>
                <a:lnTo>
                  <a:pt x="1878514" y="363220"/>
                </a:lnTo>
                <a:lnTo>
                  <a:pt x="1886918" y="372110"/>
                </a:lnTo>
                <a:lnTo>
                  <a:pt x="1893662" y="378460"/>
                </a:lnTo>
                <a:lnTo>
                  <a:pt x="1898750" y="383540"/>
                </a:lnTo>
                <a:lnTo>
                  <a:pt x="1902181" y="388620"/>
                </a:lnTo>
                <a:lnTo>
                  <a:pt x="1903958" y="391160"/>
                </a:lnTo>
                <a:lnTo>
                  <a:pt x="1923202" y="445770"/>
                </a:lnTo>
                <a:lnTo>
                  <a:pt x="1929839" y="466090"/>
                </a:lnTo>
                <a:lnTo>
                  <a:pt x="1935634" y="482600"/>
                </a:lnTo>
                <a:lnTo>
                  <a:pt x="1940591" y="497840"/>
                </a:lnTo>
                <a:lnTo>
                  <a:pt x="1952077" y="539750"/>
                </a:lnTo>
                <a:lnTo>
                  <a:pt x="1952877" y="546100"/>
                </a:lnTo>
                <a:lnTo>
                  <a:pt x="1952853" y="549910"/>
                </a:lnTo>
                <a:lnTo>
                  <a:pt x="1952091" y="553720"/>
                </a:lnTo>
                <a:lnTo>
                  <a:pt x="1950186" y="556260"/>
                </a:lnTo>
                <a:lnTo>
                  <a:pt x="1943504" y="561340"/>
                </a:lnTo>
                <a:lnTo>
                  <a:pt x="1934720" y="565150"/>
                </a:lnTo>
                <a:lnTo>
                  <a:pt x="1922045" y="571500"/>
                </a:lnTo>
                <a:lnTo>
                  <a:pt x="1905482" y="579120"/>
                </a:lnTo>
                <a:lnTo>
                  <a:pt x="1903196" y="582930"/>
                </a:lnTo>
                <a:lnTo>
                  <a:pt x="1911578" y="607060"/>
                </a:lnTo>
                <a:lnTo>
                  <a:pt x="1916282" y="609600"/>
                </a:lnTo>
                <a:lnTo>
                  <a:pt x="1923976" y="605790"/>
                </a:lnTo>
                <a:lnTo>
                  <a:pt x="1932722" y="601980"/>
                </a:lnTo>
                <a:lnTo>
                  <a:pt x="1942521" y="598170"/>
                </a:lnTo>
                <a:lnTo>
                  <a:pt x="1953375" y="594360"/>
                </a:lnTo>
                <a:lnTo>
                  <a:pt x="1965285" y="590550"/>
                </a:lnTo>
                <a:lnTo>
                  <a:pt x="1978253" y="585470"/>
                </a:lnTo>
                <a:lnTo>
                  <a:pt x="1992280" y="580390"/>
                </a:lnTo>
                <a:lnTo>
                  <a:pt x="2007367" y="574040"/>
                </a:lnTo>
                <a:lnTo>
                  <a:pt x="2039295" y="563880"/>
                </a:lnTo>
                <a:lnTo>
                  <a:pt x="2054138" y="557530"/>
                </a:lnTo>
                <a:lnTo>
                  <a:pt x="2068046" y="553720"/>
                </a:lnTo>
                <a:lnTo>
                  <a:pt x="2081020" y="548640"/>
                </a:lnTo>
                <a:lnTo>
                  <a:pt x="2093062" y="544830"/>
                </a:lnTo>
                <a:lnTo>
                  <a:pt x="2104172" y="541020"/>
                </a:lnTo>
                <a:lnTo>
                  <a:pt x="2114352" y="538480"/>
                </a:lnTo>
                <a:lnTo>
                  <a:pt x="2123602" y="535940"/>
                </a:lnTo>
                <a:lnTo>
                  <a:pt x="2131923" y="533400"/>
                </a:lnTo>
                <a:lnTo>
                  <a:pt x="2134209" y="528320"/>
                </a:lnTo>
                <a:lnTo>
                  <a:pt x="2128995" y="513080"/>
                </a:lnTo>
                <a:lnTo>
                  <a:pt x="2072487" y="513080"/>
                </a:lnTo>
                <a:lnTo>
                  <a:pt x="2069058" y="511810"/>
                </a:lnTo>
                <a:lnTo>
                  <a:pt x="2050222" y="478790"/>
                </a:lnTo>
                <a:lnTo>
                  <a:pt x="2045164" y="467360"/>
                </a:lnTo>
                <a:lnTo>
                  <a:pt x="2039540" y="452120"/>
                </a:lnTo>
                <a:lnTo>
                  <a:pt x="2033351" y="436880"/>
                </a:lnTo>
                <a:lnTo>
                  <a:pt x="2026595" y="417830"/>
                </a:lnTo>
                <a:lnTo>
                  <a:pt x="2005848" y="359410"/>
                </a:lnTo>
                <a:lnTo>
                  <a:pt x="1999514" y="328930"/>
                </a:lnTo>
                <a:lnTo>
                  <a:pt x="1999770" y="322580"/>
                </a:lnTo>
                <a:lnTo>
                  <a:pt x="2000649" y="313690"/>
                </a:lnTo>
                <a:lnTo>
                  <a:pt x="2002120" y="302260"/>
                </a:lnTo>
                <a:lnTo>
                  <a:pt x="2002309" y="300990"/>
                </a:lnTo>
                <a:lnTo>
                  <a:pt x="1956917" y="300990"/>
                </a:lnTo>
                <a:lnTo>
                  <a:pt x="1876514" y="223520"/>
                </a:lnTo>
                <a:lnTo>
                  <a:pt x="1863786" y="212090"/>
                </a:lnTo>
                <a:lnTo>
                  <a:pt x="1851576" y="200660"/>
                </a:lnTo>
                <a:lnTo>
                  <a:pt x="1847186" y="196850"/>
                </a:lnTo>
                <a:close/>
              </a:path>
              <a:path w="2134235" h="1186814">
                <a:moveTo>
                  <a:pt x="2125954" y="504190"/>
                </a:moveTo>
                <a:lnTo>
                  <a:pt x="2109844" y="505460"/>
                </a:lnTo>
                <a:lnTo>
                  <a:pt x="2094806" y="509270"/>
                </a:lnTo>
                <a:lnTo>
                  <a:pt x="2083655" y="511810"/>
                </a:lnTo>
                <a:lnTo>
                  <a:pt x="2076424" y="513080"/>
                </a:lnTo>
                <a:lnTo>
                  <a:pt x="2128995" y="513080"/>
                </a:lnTo>
                <a:lnTo>
                  <a:pt x="2125954" y="504190"/>
                </a:lnTo>
                <a:close/>
              </a:path>
              <a:path w="2134235" h="1186814">
                <a:moveTo>
                  <a:pt x="1566735" y="280670"/>
                </a:moveTo>
                <a:lnTo>
                  <a:pt x="1399107" y="280670"/>
                </a:lnTo>
                <a:lnTo>
                  <a:pt x="1410809" y="281940"/>
                </a:lnTo>
                <a:lnTo>
                  <a:pt x="1421619" y="284480"/>
                </a:lnTo>
                <a:lnTo>
                  <a:pt x="1455971" y="312420"/>
                </a:lnTo>
                <a:lnTo>
                  <a:pt x="1470813" y="347980"/>
                </a:lnTo>
                <a:lnTo>
                  <a:pt x="1474253" y="370840"/>
                </a:lnTo>
                <a:lnTo>
                  <a:pt x="1474177" y="384810"/>
                </a:lnTo>
                <a:lnTo>
                  <a:pt x="1458208" y="427990"/>
                </a:lnTo>
                <a:lnTo>
                  <a:pt x="1426041" y="452120"/>
                </a:lnTo>
                <a:lnTo>
                  <a:pt x="1393405" y="466090"/>
                </a:lnTo>
                <a:lnTo>
                  <a:pt x="1380704" y="471170"/>
                </a:lnTo>
                <a:lnTo>
                  <a:pt x="1372336" y="472440"/>
                </a:lnTo>
                <a:lnTo>
                  <a:pt x="1643700" y="472440"/>
                </a:lnTo>
                <a:lnTo>
                  <a:pt x="1612313" y="448310"/>
                </a:lnTo>
                <a:lnTo>
                  <a:pt x="1485132" y="448310"/>
                </a:lnTo>
                <a:lnTo>
                  <a:pt x="1503943" y="435610"/>
                </a:lnTo>
                <a:lnTo>
                  <a:pt x="1513738" y="427990"/>
                </a:lnTo>
                <a:lnTo>
                  <a:pt x="1524241" y="419100"/>
                </a:lnTo>
                <a:lnTo>
                  <a:pt x="1535789" y="410210"/>
                </a:lnTo>
                <a:lnTo>
                  <a:pt x="1559089" y="378460"/>
                </a:lnTo>
                <a:lnTo>
                  <a:pt x="1574075" y="331470"/>
                </a:lnTo>
                <a:lnTo>
                  <a:pt x="1574429" y="318770"/>
                </a:lnTo>
                <a:lnTo>
                  <a:pt x="1573418" y="307340"/>
                </a:lnTo>
                <a:lnTo>
                  <a:pt x="1571038" y="294640"/>
                </a:lnTo>
                <a:lnTo>
                  <a:pt x="1567283" y="281940"/>
                </a:lnTo>
                <a:lnTo>
                  <a:pt x="1566735" y="280670"/>
                </a:lnTo>
                <a:close/>
              </a:path>
              <a:path w="2134235" h="1186814">
                <a:moveTo>
                  <a:pt x="1571478" y="436880"/>
                </a:moveTo>
                <a:lnTo>
                  <a:pt x="1545349" y="436880"/>
                </a:lnTo>
                <a:lnTo>
                  <a:pt x="1531285" y="438150"/>
                </a:lnTo>
                <a:lnTo>
                  <a:pt x="1516559" y="440690"/>
                </a:lnTo>
                <a:lnTo>
                  <a:pt x="1501173" y="444500"/>
                </a:lnTo>
                <a:lnTo>
                  <a:pt x="1485132" y="448310"/>
                </a:lnTo>
                <a:lnTo>
                  <a:pt x="1612313" y="448310"/>
                </a:lnTo>
                <a:lnTo>
                  <a:pt x="1605628" y="445770"/>
                </a:lnTo>
                <a:lnTo>
                  <a:pt x="1594921" y="441960"/>
                </a:lnTo>
                <a:lnTo>
                  <a:pt x="1583537" y="439420"/>
                </a:lnTo>
                <a:lnTo>
                  <a:pt x="1571478" y="436880"/>
                </a:lnTo>
                <a:close/>
              </a:path>
              <a:path w="2134235" h="1186814">
                <a:moveTo>
                  <a:pt x="1480624" y="218440"/>
                </a:moveTo>
                <a:lnTo>
                  <a:pt x="1468862" y="218440"/>
                </a:lnTo>
                <a:lnTo>
                  <a:pt x="1442888" y="220980"/>
                </a:lnTo>
                <a:lnTo>
                  <a:pt x="1428628" y="224790"/>
                </a:lnTo>
                <a:lnTo>
                  <a:pt x="1413489" y="228600"/>
                </a:lnTo>
                <a:lnTo>
                  <a:pt x="1397445" y="232410"/>
                </a:lnTo>
                <a:lnTo>
                  <a:pt x="1370340" y="242570"/>
                </a:lnTo>
                <a:lnTo>
                  <a:pt x="1358885" y="246380"/>
                </a:lnTo>
                <a:lnTo>
                  <a:pt x="1345817" y="251460"/>
                </a:lnTo>
                <a:lnTo>
                  <a:pt x="1330842" y="257810"/>
                </a:lnTo>
                <a:lnTo>
                  <a:pt x="1321558" y="261620"/>
                </a:lnTo>
                <a:lnTo>
                  <a:pt x="1311763" y="265430"/>
                </a:lnTo>
                <a:lnTo>
                  <a:pt x="1301307" y="269240"/>
                </a:lnTo>
                <a:lnTo>
                  <a:pt x="1290040" y="273050"/>
                </a:lnTo>
                <a:lnTo>
                  <a:pt x="1277811" y="278130"/>
                </a:lnTo>
                <a:lnTo>
                  <a:pt x="1264470" y="283210"/>
                </a:lnTo>
                <a:lnTo>
                  <a:pt x="1249865" y="288290"/>
                </a:lnTo>
                <a:lnTo>
                  <a:pt x="1233847" y="293370"/>
                </a:lnTo>
                <a:lnTo>
                  <a:pt x="1218479" y="299720"/>
                </a:lnTo>
                <a:lnTo>
                  <a:pt x="1204215" y="304800"/>
                </a:lnTo>
                <a:lnTo>
                  <a:pt x="1191053" y="308610"/>
                </a:lnTo>
                <a:lnTo>
                  <a:pt x="1178992" y="312420"/>
                </a:lnTo>
                <a:lnTo>
                  <a:pt x="1168028" y="316230"/>
                </a:lnTo>
                <a:lnTo>
                  <a:pt x="1158160" y="318770"/>
                </a:lnTo>
                <a:lnTo>
                  <a:pt x="1149386" y="322580"/>
                </a:lnTo>
                <a:lnTo>
                  <a:pt x="1141704" y="323850"/>
                </a:lnTo>
                <a:lnTo>
                  <a:pt x="1139291" y="328930"/>
                </a:lnTo>
                <a:lnTo>
                  <a:pt x="1147673" y="351790"/>
                </a:lnTo>
                <a:lnTo>
                  <a:pt x="1161380" y="351790"/>
                </a:lnTo>
                <a:lnTo>
                  <a:pt x="1188864" y="345440"/>
                </a:lnTo>
                <a:lnTo>
                  <a:pt x="1194790" y="344170"/>
                </a:lnTo>
                <a:lnTo>
                  <a:pt x="1202156" y="342900"/>
                </a:lnTo>
                <a:lnTo>
                  <a:pt x="1327743" y="342900"/>
                </a:lnTo>
                <a:lnTo>
                  <a:pt x="1325247" y="331470"/>
                </a:lnTo>
                <a:lnTo>
                  <a:pt x="1323217" y="318770"/>
                </a:lnTo>
                <a:lnTo>
                  <a:pt x="1322132" y="304800"/>
                </a:lnTo>
                <a:lnTo>
                  <a:pt x="1331062" y="299720"/>
                </a:lnTo>
                <a:lnTo>
                  <a:pt x="1342059" y="295910"/>
                </a:lnTo>
                <a:lnTo>
                  <a:pt x="1373021" y="284480"/>
                </a:lnTo>
                <a:lnTo>
                  <a:pt x="1386512" y="281940"/>
                </a:lnTo>
                <a:lnTo>
                  <a:pt x="1399107" y="280670"/>
                </a:lnTo>
                <a:lnTo>
                  <a:pt x="1566735" y="280670"/>
                </a:lnTo>
                <a:lnTo>
                  <a:pt x="1562352" y="270510"/>
                </a:lnTo>
                <a:lnTo>
                  <a:pt x="1528142" y="232410"/>
                </a:lnTo>
                <a:lnTo>
                  <a:pt x="1501819" y="220980"/>
                </a:lnTo>
                <a:lnTo>
                  <a:pt x="1480624" y="218440"/>
                </a:lnTo>
                <a:close/>
              </a:path>
              <a:path w="2134235" h="1186814">
                <a:moveTo>
                  <a:pt x="2059660" y="0"/>
                </a:moveTo>
                <a:lnTo>
                  <a:pt x="2008396" y="19050"/>
                </a:lnTo>
                <a:lnTo>
                  <a:pt x="2006153" y="33020"/>
                </a:lnTo>
                <a:lnTo>
                  <a:pt x="2002637" y="55880"/>
                </a:lnTo>
                <a:lnTo>
                  <a:pt x="1985041" y="157480"/>
                </a:lnTo>
                <a:lnTo>
                  <a:pt x="1981792" y="175260"/>
                </a:lnTo>
                <a:lnTo>
                  <a:pt x="1975786" y="207010"/>
                </a:lnTo>
                <a:lnTo>
                  <a:pt x="1970436" y="234950"/>
                </a:lnTo>
                <a:lnTo>
                  <a:pt x="1965745" y="257810"/>
                </a:lnTo>
                <a:lnTo>
                  <a:pt x="1959949" y="287020"/>
                </a:lnTo>
                <a:lnTo>
                  <a:pt x="1958350" y="294640"/>
                </a:lnTo>
                <a:lnTo>
                  <a:pt x="1956917" y="300990"/>
                </a:lnTo>
                <a:lnTo>
                  <a:pt x="2002309" y="300990"/>
                </a:lnTo>
                <a:lnTo>
                  <a:pt x="2010277" y="255270"/>
                </a:lnTo>
                <a:lnTo>
                  <a:pt x="2020197" y="207010"/>
                </a:lnTo>
                <a:lnTo>
                  <a:pt x="2023159" y="194310"/>
                </a:lnTo>
                <a:lnTo>
                  <a:pt x="2029114" y="166370"/>
                </a:lnTo>
                <a:lnTo>
                  <a:pt x="2032107" y="153670"/>
                </a:lnTo>
                <a:lnTo>
                  <a:pt x="2041150" y="115570"/>
                </a:lnTo>
                <a:lnTo>
                  <a:pt x="2044184" y="104140"/>
                </a:lnTo>
                <a:lnTo>
                  <a:pt x="2047228" y="91440"/>
                </a:lnTo>
                <a:lnTo>
                  <a:pt x="2050282" y="80010"/>
                </a:lnTo>
                <a:lnTo>
                  <a:pt x="2059501" y="45720"/>
                </a:lnTo>
                <a:lnTo>
                  <a:pt x="2065694" y="25400"/>
                </a:lnTo>
                <a:lnTo>
                  <a:pt x="2068804" y="13970"/>
                </a:lnTo>
                <a:lnTo>
                  <a:pt x="2064359" y="2540"/>
                </a:lnTo>
                <a:lnTo>
                  <a:pt x="2059660" y="0"/>
                </a:lnTo>
                <a:close/>
              </a:path>
              <a:path w="2134235" h="1186814">
                <a:moveTo>
                  <a:pt x="1709926" y="114300"/>
                </a:moveTo>
                <a:lnTo>
                  <a:pt x="1704134" y="118110"/>
                </a:lnTo>
                <a:lnTo>
                  <a:pt x="1697027" y="123190"/>
                </a:lnTo>
                <a:lnTo>
                  <a:pt x="1688605" y="128270"/>
                </a:lnTo>
                <a:lnTo>
                  <a:pt x="1678869" y="134620"/>
                </a:lnTo>
                <a:lnTo>
                  <a:pt x="1667817" y="140970"/>
                </a:lnTo>
                <a:lnTo>
                  <a:pt x="1655450" y="148590"/>
                </a:lnTo>
                <a:lnTo>
                  <a:pt x="1641769" y="157480"/>
                </a:lnTo>
                <a:lnTo>
                  <a:pt x="1626772" y="166370"/>
                </a:lnTo>
                <a:lnTo>
                  <a:pt x="1610461" y="176530"/>
                </a:lnTo>
                <a:lnTo>
                  <a:pt x="1608302" y="181610"/>
                </a:lnTo>
                <a:lnTo>
                  <a:pt x="1615287" y="200660"/>
                </a:lnTo>
                <a:lnTo>
                  <a:pt x="1627850" y="200660"/>
                </a:lnTo>
                <a:lnTo>
                  <a:pt x="1640747" y="196850"/>
                </a:lnTo>
                <a:lnTo>
                  <a:pt x="1847186" y="196850"/>
                </a:lnTo>
                <a:lnTo>
                  <a:pt x="1839869" y="190500"/>
                </a:lnTo>
                <a:lnTo>
                  <a:pt x="1828653" y="180340"/>
                </a:lnTo>
                <a:lnTo>
                  <a:pt x="1817914" y="170180"/>
                </a:lnTo>
                <a:lnTo>
                  <a:pt x="1807638" y="162560"/>
                </a:lnTo>
                <a:lnTo>
                  <a:pt x="1797811" y="154940"/>
                </a:lnTo>
                <a:lnTo>
                  <a:pt x="1788419" y="147320"/>
                </a:lnTo>
                <a:lnTo>
                  <a:pt x="1779450" y="140970"/>
                </a:lnTo>
                <a:lnTo>
                  <a:pt x="1770889" y="135890"/>
                </a:lnTo>
                <a:lnTo>
                  <a:pt x="1762722" y="130810"/>
                </a:lnTo>
                <a:lnTo>
                  <a:pt x="1754936" y="125730"/>
                </a:lnTo>
                <a:lnTo>
                  <a:pt x="1747518" y="121920"/>
                </a:lnTo>
                <a:lnTo>
                  <a:pt x="1735833" y="118110"/>
                </a:lnTo>
                <a:lnTo>
                  <a:pt x="1723389" y="115570"/>
                </a:lnTo>
                <a:lnTo>
                  <a:pt x="1709926" y="11430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3214370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64" y="0"/>
                </a:moveTo>
                <a:lnTo>
                  <a:pt x="0" y="69534"/>
                </a:lnTo>
                <a:lnTo>
                  <a:pt x="1073" y="79246"/>
                </a:lnTo>
                <a:lnTo>
                  <a:pt x="2093" y="92780"/>
                </a:lnTo>
                <a:lnTo>
                  <a:pt x="3103" y="110663"/>
                </a:lnTo>
                <a:lnTo>
                  <a:pt x="3475" y="126504"/>
                </a:lnTo>
                <a:lnTo>
                  <a:pt x="3099" y="138781"/>
                </a:lnTo>
                <a:lnTo>
                  <a:pt x="2019" y="147447"/>
                </a:lnTo>
                <a:lnTo>
                  <a:pt x="9258" y="151256"/>
                </a:lnTo>
                <a:lnTo>
                  <a:pt x="195821" y="85090"/>
                </a:lnTo>
                <a:lnTo>
                  <a:pt x="194944" y="78986"/>
                </a:lnTo>
                <a:lnTo>
                  <a:pt x="193055" y="63606"/>
                </a:lnTo>
                <a:lnTo>
                  <a:pt x="191812" y="49426"/>
                </a:lnTo>
                <a:lnTo>
                  <a:pt x="191220" y="36445"/>
                </a:lnTo>
                <a:lnTo>
                  <a:pt x="191284" y="24663"/>
                </a:lnTo>
                <a:lnTo>
                  <a:pt x="192012" y="14081"/>
                </a:lnTo>
                <a:lnTo>
                  <a:pt x="193408" y="4699"/>
                </a:lnTo>
                <a:lnTo>
                  <a:pt x="184264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20" y="2566284"/>
            <a:ext cx="1217295" cy="848360"/>
          </a:xfrm>
          <a:custGeom>
            <a:avLst/>
            <a:gdLst/>
            <a:ahLst/>
            <a:cxnLst/>
            <a:rect l="l" t="t" r="r" b="b"/>
            <a:pathLst>
              <a:path w="1217295" h="848360">
                <a:moveTo>
                  <a:pt x="246520" y="369828"/>
                </a:moveTo>
                <a:lnTo>
                  <a:pt x="62865" y="369828"/>
                </a:lnTo>
                <a:lnTo>
                  <a:pt x="68453" y="372749"/>
                </a:lnTo>
                <a:lnTo>
                  <a:pt x="72294" y="379601"/>
                </a:lnTo>
                <a:lnTo>
                  <a:pt x="92185" y="424361"/>
                </a:lnTo>
                <a:lnTo>
                  <a:pt x="108762" y="468625"/>
                </a:lnTo>
                <a:lnTo>
                  <a:pt x="181831" y="674871"/>
                </a:lnTo>
                <a:lnTo>
                  <a:pt x="197892" y="721979"/>
                </a:lnTo>
                <a:lnTo>
                  <a:pt x="211485" y="767520"/>
                </a:lnTo>
                <a:lnTo>
                  <a:pt x="215900" y="789309"/>
                </a:lnTo>
                <a:lnTo>
                  <a:pt x="213487" y="795024"/>
                </a:lnTo>
                <a:lnTo>
                  <a:pt x="205591" y="800400"/>
                </a:lnTo>
                <a:lnTo>
                  <a:pt x="198035" y="804082"/>
                </a:lnTo>
                <a:lnTo>
                  <a:pt x="185318" y="809744"/>
                </a:lnTo>
                <a:lnTo>
                  <a:pt x="167513" y="817376"/>
                </a:lnTo>
                <a:lnTo>
                  <a:pt x="165354" y="822075"/>
                </a:lnTo>
                <a:lnTo>
                  <a:pt x="173735" y="845951"/>
                </a:lnTo>
                <a:lnTo>
                  <a:pt x="178585" y="847794"/>
                </a:lnTo>
                <a:lnTo>
                  <a:pt x="189963" y="843119"/>
                </a:lnTo>
                <a:lnTo>
                  <a:pt x="213011" y="834004"/>
                </a:lnTo>
                <a:lnTo>
                  <a:pt x="261640" y="816076"/>
                </a:lnTo>
                <a:lnTo>
                  <a:pt x="308953" y="800373"/>
                </a:lnTo>
                <a:lnTo>
                  <a:pt x="334391" y="792611"/>
                </a:lnTo>
                <a:lnTo>
                  <a:pt x="336804" y="788166"/>
                </a:lnTo>
                <a:lnTo>
                  <a:pt x="331721" y="773688"/>
                </a:lnTo>
                <a:lnTo>
                  <a:pt x="273939" y="773688"/>
                </a:lnTo>
                <a:lnTo>
                  <a:pt x="268351" y="770767"/>
                </a:lnTo>
                <a:lnTo>
                  <a:pt x="249445" y="730947"/>
                </a:lnTo>
                <a:lnTo>
                  <a:pt x="233940" y="690956"/>
                </a:lnTo>
                <a:lnTo>
                  <a:pt x="140589" y="427867"/>
                </a:lnTo>
                <a:lnTo>
                  <a:pt x="344369" y="427867"/>
                </a:lnTo>
                <a:lnTo>
                  <a:pt x="246520" y="369828"/>
                </a:lnTo>
                <a:close/>
              </a:path>
              <a:path w="1217295" h="848360">
                <a:moveTo>
                  <a:pt x="328421" y="764290"/>
                </a:moveTo>
                <a:lnTo>
                  <a:pt x="314798" y="764646"/>
                </a:lnTo>
                <a:lnTo>
                  <a:pt x="298480" y="769156"/>
                </a:lnTo>
                <a:lnTo>
                  <a:pt x="287315" y="771965"/>
                </a:lnTo>
                <a:lnTo>
                  <a:pt x="281305" y="773053"/>
                </a:lnTo>
                <a:lnTo>
                  <a:pt x="273939" y="773688"/>
                </a:lnTo>
                <a:lnTo>
                  <a:pt x="331721" y="773688"/>
                </a:lnTo>
                <a:lnTo>
                  <a:pt x="328421" y="764290"/>
                </a:lnTo>
                <a:close/>
              </a:path>
              <a:path w="1217295" h="848360">
                <a:moveTo>
                  <a:pt x="344369" y="427867"/>
                </a:moveTo>
                <a:lnTo>
                  <a:pt x="140589" y="427867"/>
                </a:lnTo>
                <a:lnTo>
                  <a:pt x="291403" y="519492"/>
                </a:lnTo>
                <a:lnTo>
                  <a:pt x="501729" y="644456"/>
                </a:lnTo>
                <a:lnTo>
                  <a:pt x="570048" y="683460"/>
                </a:lnTo>
                <a:lnTo>
                  <a:pt x="598416" y="699138"/>
                </a:lnTo>
                <a:lnTo>
                  <a:pt x="618715" y="695184"/>
                </a:lnTo>
                <a:lnTo>
                  <a:pt x="661162" y="687582"/>
                </a:lnTo>
                <a:lnTo>
                  <a:pt x="664229" y="681972"/>
                </a:lnTo>
                <a:lnTo>
                  <a:pt x="661588" y="676106"/>
                </a:lnTo>
                <a:lnTo>
                  <a:pt x="658711" y="669483"/>
                </a:lnTo>
                <a:lnTo>
                  <a:pt x="640797" y="625006"/>
                </a:lnTo>
                <a:lnTo>
                  <a:pt x="627229" y="589223"/>
                </a:lnTo>
                <a:lnTo>
                  <a:pt x="615120" y="556391"/>
                </a:lnTo>
                <a:lnTo>
                  <a:pt x="568959" y="556391"/>
                </a:lnTo>
                <a:lnTo>
                  <a:pt x="452797" y="490885"/>
                </a:lnTo>
                <a:lnTo>
                  <a:pt x="344369" y="427867"/>
                </a:lnTo>
                <a:close/>
              </a:path>
              <a:path w="1217295" h="848360">
                <a:moveTo>
                  <a:pt x="504735" y="234827"/>
                </a:moveTo>
                <a:lnTo>
                  <a:pt x="444119" y="234827"/>
                </a:lnTo>
                <a:lnTo>
                  <a:pt x="449706" y="237748"/>
                </a:lnTo>
                <a:lnTo>
                  <a:pt x="453548" y="244600"/>
                </a:lnTo>
                <a:lnTo>
                  <a:pt x="473439" y="289360"/>
                </a:lnTo>
                <a:lnTo>
                  <a:pt x="490016" y="333624"/>
                </a:lnTo>
                <a:lnTo>
                  <a:pt x="568959" y="556391"/>
                </a:lnTo>
                <a:lnTo>
                  <a:pt x="615120" y="556391"/>
                </a:lnTo>
                <a:lnTo>
                  <a:pt x="599930" y="514413"/>
                </a:lnTo>
                <a:lnTo>
                  <a:pt x="536367" y="335145"/>
                </a:lnTo>
                <a:lnTo>
                  <a:pt x="519784" y="286593"/>
                </a:lnTo>
                <a:lnTo>
                  <a:pt x="506191" y="241010"/>
                </a:lnTo>
                <a:lnTo>
                  <a:pt x="504735" y="234827"/>
                </a:lnTo>
                <a:close/>
              </a:path>
              <a:path w="1217295" h="848360">
                <a:moveTo>
                  <a:pt x="136563" y="303933"/>
                </a:moveTo>
                <a:lnTo>
                  <a:pt x="91570" y="321420"/>
                </a:lnTo>
                <a:lnTo>
                  <a:pt x="51547" y="335645"/>
                </a:lnTo>
                <a:lnTo>
                  <a:pt x="15131" y="347199"/>
                </a:lnTo>
                <a:lnTo>
                  <a:pt x="2412" y="350905"/>
                </a:lnTo>
                <a:lnTo>
                  <a:pt x="0" y="355223"/>
                </a:lnTo>
                <a:lnTo>
                  <a:pt x="8381" y="379099"/>
                </a:lnTo>
                <a:lnTo>
                  <a:pt x="22083" y="378859"/>
                </a:lnTo>
                <a:lnTo>
                  <a:pt x="38397" y="374345"/>
                </a:lnTo>
                <a:lnTo>
                  <a:pt x="49517" y="371504"/>
                </a:lnTo>
                <a:lnTo>
                  <a:pt x="55499" y="370336"/>
                </a:lnTo>
                <a:lnTo>
                  <a:pt x="62865" y="369828"/>
                </a:lnTo>
                <a:lnTo>
                  <a:pt x="246520" y="369828"/>
                </a:lnTo>
                <a:lnTo>
                  <a:pt x="136563" y="303933"/>
                </a:lnTo>
                <a:close/>
              </a:path>
              <a:path w="1217295" h="848360">
                <a:moveTo>
                  <a:pt x="539451" y="160784"/>
                </a:moveTo>
                <a:lnTo>
                  <a:pt x="483010" y="182865"/>
                </a:lnTo>
                <a:lnTo>
                  <a:pt x="444817" y="196495"/>
                </a:lnTo>
                <a:lnTo>
                  <a:pt x="383667" y="215904"/>
                </a:lnTo>
                <a:lnTo>
                  <a:pt x="381254" y="220222"/>
                </a:lnTo>
                <a:lnTo>
                  <a:pt x="389635" y="244098"/>
                </a:lnTo>
                <a:lnTo>
                  <a:pt x="403300" y="243858"/>
                </a:lnTo>
                <a:lnTo>
                  <a:pt x="419597" y="239344"/>
                </a:lnTo>
                <a:lnTo>
                  <a:pt x="430748" y="236503"/>
                </a:lnTo>
                <a:lnTo>
                  <a:pt x="436753" y="235335"/>
                </a:lnTo>
                <a:lnTo>
                  <a:pt x="444119" y="234827"/>
                </a:lnTo>
                <a:lnTo>
                  <a:pt x="504735" y="234827"/>
                </a:lnTo>
                <a:lnTo>
                  <a:pt x="504315" y="233041"/>
                </a:lnTo>
                <a:lnTo>
                  <a:pt x="503046" y="226445"/>
                </a:lnTo>
                <a:lnTo>
                  <a:pt x="501777" y="219333"/>
                </a:lnTo>
                <a:lnTo>
                  <a:pt x="504190" y="213491"/>
                </a:lnTo>
                <a:lnTo>
                  <a:pt x="512168" y="208258"/>
                </a:lnTo>
                <a:lnTo>
                  <a:pt x="519666" y="204546"/>
                </a:lnTo>
                <a:lnTo>
                  <a:pt x="532344" y="198860"/>
                </a:lnTo>
                <a:lnTo>
                  <a:pt x="550164" y="191266"/>
                </a:lnTo>
                <a:lnTo>
                  <a:pt x="552704" y="186313"/>
                </a:lnTo>
                <a:lnTo>
                  <a:pt x="544321" y="162564"/>
                </a:lnTo>
                <a:lnTo>
                  <a:pt x="539451" y="160784"/>
                </a:lnTo>
                <a:close/>
              </a:path>
              <a:path w="1217295" h="848360">
                <a:moveTo>
                  <a:pt x="1056222" y="0"/>
                </a:moveTo>
                <a:lnTo>
                  <a:pt x="1006412" y="2257"/>
                </a:lnTo>
                <a:lnTo>
                  <a:pt x="956815" y="9568"/>
                </a:lnTo>
                <a:lnTo>
                  <a:pt x="919332" y="18529"/>
                </a:lnTo>
                <a:lnTo>
                  <a:pt x="881277" y="30598"/>
                </a:lnTo>
                <a:lnTo>
                  <a:pt x="841950" y="46998"/>
                </a:lnTo>
                <a:lnTo>
                  <a:pt x="806443" y="65984"/>
                </a:lnTo>
                <a:lnTo>
                  <a:pt x="774664" y="87735"/>
                </a:lnTo>
                <a:lnTo>
                  <a:pt x="737933" y="121350"/>
                </a:lnTo>
                <a:lnTo>
                  <a:pt x="707450" y="160629"/>
                </a:lnTo>
                <a:lnTo>
                  <a:pt x="684753" y="204501"/>
                </a:lnTo>
                <a:lnTo>
                  <a:pt x="672440" y="250133"/>
                </a:lnTo>
                <a:lnTo>
                  <a:pt x="669524" y="285981"/>
                </a:lnTo>
                <a:lnTo>
                  <a:pt x="669766" y="298266"/>
                </a:lnTo>
                <a:lnTo>
                  <a:pt x="674162" y="336193"/>
                </a:lnTo>
                <a:lnTo>
                  <a:pt x="684104" y="375832"/>
                </a:lnTo>
                <a:lnTo>
                  <a:pt x="698727" y="413661"/>
                </a:lnTo>
                <a:lnTo>
                  <a:pt x="717007" y="447497"/>
                </a:lnTo>
                <a:lnTo>
                  <a:pt x="747385" y="487975"/>
                </a:lnTo>
                <a:lnTo>
                  <a:pt x="776740" y="516596"/>
                </a:lnTo>
                <a:lnTo>
                  <a:pt x="813539" y="542517"/>
                </a:lnTo>
                <a:lnTo>
                  <a:pt x="853538" y="560635"/>
                </a:lnTo>
                <a:lnTo>
                  <a:pt x="896797" y="570922"/>
                </a:lnTo>
                <a:lnTo>
                  <a:pt x="927477" y="573417"/>
                </a:lnTo>
                <a:lnTo>
                  <a:pt x="943375" y="573352"/>
                </a:lnTo>
                <a:lnTo>
                  <a:pt x="993332" y="567896"/>
                </a:lnTo>
                <a:lnTo>
                  <a:pt x="1046727" y="554527"/>
                </a:lnTo>
                <a:lnTo>
                  <a:pt x="1090249" y="538371"/>
                </a:lnTo>
                <a:lnTo>
                  <a:pt x="1125287" y="520919"/>
                </a:lnTo>
                <a:lnTo>
                  <a:pt x="1152046" y="504142"/>
                </a:lnTo>
                <a:lnTo>
                  <a:pt x="1000192" y="504142"/>
                </a:lnTo>
                <a:lnTo>
                  <a:pt x="988186" y="503890"/>
                </a:lnTo>
                <a:lnTo>
                  <a:pt x="941948" y="495117"/>
                </a:lnTo>
                <a:lnTo>
                  <a:pt x="897264" y="474245"/>
                </a:lnTo>
                <a:lnTo>
                  <a:pt x="858700" y="444257"/>
                </a:lnTo>
                <a:lnTo>
                  <a:pt x="833679" y="415446"/>
                </a:lnTo>
                <a:lnTo>
                  <a:pt x="811913" y="380954"/>
                </a:lnTo>
                <a:lnTo>
                  <a:pt x="793324" y="340543"/>
                </a:lnTo>
                <a:lnTo>
                  <a:pt x="780391" y="299332"/>
                </a:lnTo>
                <a:lnTo>
                  <a:pt x="774359" y="261282"/>
                </a:lnTo>
                <a:lnTo>
                  <a:pt x="773786" y="250133"/>
                </a:lnTo>
                <a:lnTo>
                  <a:pt x="773787" y="236818"/>
                </a:lnTo>
                <a:lnTo>
                  <a:pt x="781052" y="189705"/>
                </a:lnTo>
                <a:lnTo>
                  <a:pt x="800445" y="145299"/>
                </a:lnTo>
                <a:lnTo>
                  <a:pt x="832675" y="108365"/>
                </a:lnTo>
                <a:lnTo>
                  <a:pt x="865343" y="86007"/>
                </a:lnTo>
                <a:lnTo>
                  <a:pt x="905686" y="68094"/>
                </a:lnTo>
                <a:lnTo>
                  <a:pt x="944643" y="58422"/>
                </a:lnTo>
                <a:lnTo>
                  <a:pt x="969357" y="56486"/>
                </a:lnTo>
                <a:lnTo>
                  <a:pt x="1080976" y="56486"/>
                </a:lnTo>
                <a:lnTo>
                  <a:pt x="1079676" y="50239"/>
                </a:lnTo>
                <a:lnTo>
                  <a:pt x="1077435" y="38193"/>
                </a:lnTo>
                <a:lnTo>
                  <a:pt x="1075486" y="26223"/>
                </a:lnTo>
                <a:lnTo>
                  <a:pt x="1073919" y="14981"/>
                </a:lnTo>
                <a:lnTo>
                  <a:pt x="1072642" y="3814"/>
                </a:lnTo>
                <a:lnTo>
                  <a:pt x="1056222" y="0"/>
                </a:lnTo>
                <a:close/>
              </a:path>
              <a:path w="1217295" h="848360">
                <a:moveTo>
                  <a:pt x="1203837" y="405268"/>
                </a:moveTo>
                <a:lnTo>
                  <a:pt x="1175969" y="432461"/>
                </a:lnTo>
                <a:lnTo>
                  <a:pt x="1135120" y="462315"/>
                </a:lnTo>
                <a:lnTo>
                  <a:pt x="1101296" y="480073"/>
                </a:lnTo>
                <a:lnTo>
                  <a:pt x="1063595" y="494036"/>
                </a:lnTo>
                <a:lnTo>
                  <a:pt x="1024837" y="502356"/>
                </a:lnTo>
                <a:lnTo>
                  <a:pt x="1000192" y="504142"/>
                </a:lnTo>
                <a:lnTo>
                  <a:pt x="1152046" y="504142"/>
                </a:lnTo>
                <a:lnTo>
                  <a:pt x="1186827" y="476794"/>
                </a:lnTo>
                <a:lnTo>
                  <a:pt x="1216914" y="408690"/>
                </a:lnTo>
                <a:lnTo>
                  <a:pt x="1203837" y="405268"/>
                </a:lnTo>
                <a:close/>
              </a:path>
              <a:path w="1217295" h="848360">
                <a:moveTo>
                  <a:pt x="1080976" y="56486"/>
                </a:moveTo>
                <a:lnTo>
                  <a:pt x="969357" y="56486"/>
                </a:lnTo>
                <a:lnTo>
                  <a:pt x="981372" y="56939"/>
                </a:lnTo>
                <a:lnTo>
                  <a:pt x="993176" y="58369"/>
                </a:lnTo>
                <a:lnTo>
                  <a:pt x="1038518" y="74302"/>
                </a:lnTo>
                <a:lnTo>
                  <a:pt x="1064429" y="115753"/>
                </a:lnTo>
                <a:lnTo>
                  <a:pt x="1070609" y="131703"/>
                </a:lnTo>
                <a:lnTo>
                  <a:pt x="1075435" y="134243"/>
                </a:lnTo>
                <a:lnTo>
                  <a:pt x="1096137" y="127004"/>
                </a:lnTo>
                <a:lnTo>
                  <a:pt x="1095797" y="114861"/>
                </a:lnTo>
                <a:lnTo>
                  <a:pt x="1091912" y="101351"/>
                </a:lnTo>
                <a:lnTo>
                  <a:pt x="1088260" y="87735"/>
                </a:lnTo>
                <a:lnTo>
                  <a:pt x="1085137" y="75209"/>
                </a:lnTo>
                <a:lnTo>
                  <a:pt x="1082243" y="62578"/>
                </a:lnTo>
                <a:lnTo>
                  <a:pt x="1080976" y="5648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309" y="2733675"/>
            <a:ext cx="196215" cy="151130"/>
          </a:xfrm>
          <a:custGeom>
            <a:avLst/>
            <a:gdLst/>
            <a:ahLst/>
            <a:cxnLst/>
            <a:rect l="l" t="t" r="r" b="b"/>
            <a:pathLst>
              <a:path w="196214" h="151130">
                <a:moveTo>
                  <a:pt x="184176" y="0"/>
                </a:moveTo>
                <a:lnTo>
                  <a:pt x="0" y="69545"/>
                </a:lnTo>
                <a:lnTo>
                  <a:pt x="1016" y="79278"/>
                </a:lnTo>
                <a:lnTo>
                  <a:pt x="2015" y="92806"/>
                </a:lnTo>
                <a:lnTo>
                  <a:pt x="3024" y="110724"/>
                </a:lnTo>
                <a:lnTo>
                  <a:pt x="3422" y="126561"/>
                </a:lnTo>
                <a:lnTo>
                  <a:pt x="3065" y="138809"/>
                </a:lnTo>
                <a:lnTo>
                  <a:pt x="1931" y="147447"/>
                </a:lnTo>
                <a:lnTo>
                  <a:pt x="9170" y="151130"/>
                </a:lnTo>
                <a:lnTo>
                  <a:pt x="195860" y="85089"/>
                </a:lnTo>
                <a:lnTo>
                  <a:pt x="194966" y="79004"/>
                </a:lnTo>
                <a:lnTo>
                  <a:pt x="193044" y="63620"/>
                </a:lnTo>
                <a:lnTo>
                  <a:pt x="191789" y="49436"/>
                </a:lnTo>
                <a:lnTo>
                  <a:pt x="191195" y="36452"/>
                </a:lnTo>
                <a:lnTo>
                  <a:pt x="191256" y="24668"/>
                </a:lnTo>
                <a:lnTo>
                  <a:pt x="191967" y="14083"/>
                </a:lnTo>
                <a:lnTo>
                  <a:pt x="193320" y="4699"/>
                </a:lnTo>
                <a:lnTo>
                  <a:pt x="18417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4" y="1779387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738" y="992387"/>
                </a:moveTo>
                <a:lnTo>
                  <a:pt x="90259" y="1000261"/>
                </a:lnTo>
                <a:lnTo>
                  <a:pt x="91234" y="1014427"/>
                </a:lnTo>
                <a:lnTo>
                  <a:pt x="96181" y="1029152"/>
                </a:lnTo>
                <a:lnTo>
                  <a:pt x="100658" y="1043216"/>
                </a:lnTo>
                <a:lnTo>
                  <a:pt x="111268" y="1081452"/>
                </a:lnTo>
                <a:lnTo>
                  <a:pt x="118834" y="1123197"/>
                </a:lnTo>
                <a:lnTo>
                  <a:pt x="130433" y="1129882"/>
                </a:lnTo>
                <a:lnTo>
                  <a:pt x="142734" y="1130817"/>
                </a:lnTo>
                <a:lnTo>
                  <a:pt x="154966" y="1131352"/>
                </a:lnTo>
                <a:lnTo>
                  <a:pt x="167154" y="1131477"/>
                </a:lnTo>
                <a:lnTo>
                  <a:pt x="179325" y="1131182"/>
                </a:lnTo>
                <a:lnTo>
                  <a:pt x="228370" y="1125620"/>
                </a:lnTo>
                <a:lnTo>
                  <a:pt x="266275" y="1116578"/>
                </a:lnTo>
                <a:lnTo>
                  <a:pt x="305238" y="1102914"/>
                </a:lnTo>
                <a:lnTo>
                  <a:pt x="340169" y="1085425"/>
                </a:lnTo>
                <a:lnTo>
                  <a:pt x="353690" y="1076880"/>
                </a:lnTo>
                <a:lnTo>
                  <a:pt x="224394" y="1076880"/>
                </a:lnTo>
                <a:lnTo>
                  <a:pt x="211145" y="1076532"/>
                </a:lnTo>
                <a:lnTo>
                  <a:pt x="171353" y="1068902"/>
                </a:lnTo>
                <a:lnTo>
                  <a:pt x="133699" y="1035155"/>
                </a:lnTo>
                <a:lnTo>
                  <a:pt x="117056" y="994800"/>
                </a:lnTo>
                <a:lnTo>
                  <a:pt x="112738" y="992387"/>
                </a:lnTo>
                <a:close/>
              </a:path>
              <a:path w="2085975" h="1131570">
                <a:moveTo>
                  <a:pt x="435089" y="877844"/>
                </a:moveTo>
                <a:lnTo>
                  <a:pt x="279150" y="877844"/>
                </a:lnTo>
                <a:lnTo>
                  <a:pt x="291230" y="878528"/>
                </a:lnTo>
                <a:lnTo>
                  <a:pt x="303671" y="880109"/>
                </a:lnTo>
                <a:lnTo>
                  <a:pt x="342182" y="909609"/>
                </a:lnTo>
                <a:lnTo>
                  <a:pt x="357819" y="950231"/>
                </a:lnTo>
                <a:lnTo>
                  <a:pt x="358656" y="962417"/>
                </a:lnTo>
                <a:lnTo>
                  <a:pt x="358165" y="975583"/>
                </a:lnTo>
                <a:lnTo>
                  <a:pt x="348363" y="1012498"/>
                </a:lnTo>
                <a:lnTo>
                  <a:pt x="314735" y="1049055"/>
                </a:lnTo>
                <a:lnTo>
                  <a:pt x="272686" y="1069414"/>
                </a:lnTo>
                <a:lnTo>
                  <a:pt x="224394" y="1076880"/>
                </a:lnTo>
                <a:lnTo>
                  <a:pt x="353690" y="1076880"/>
                </a:lnTo>
                <a:lnTo>
                  <a:pt x="388611" y="1048200"/>
                </a:lnTo>
                <a:lnTo>
                  <a:pt x="418601" y="1007534"/>
                </a:lnTo>
                <a:lnTo>
                  <a:pt x="433627" y="971329"/>
                </a:lnTo>
                <a:lnTo>
                  <a:pt x="440860" y="922266"/>
                </a:lnTo>
                <a:lnTo>
                  <a:pt x="440430" y="909894"/>
                </a:lnTo>
                <a:lnTo>
                  <a:pt x="439103" y="897476"/>
                </a:lnTo>
                <a:lnTo>
                  <a:pt x="436878" y="885010"/>
                </a:lnTo>
                <a:lnTo>
                  <a:pt x="435089" y="877844"/>
                </a:lnTo>
                <a:close/>
              </a:path>
              <a:path w="2085975" h="1131570">
                <a:moveTo>
                  <a:pt x="258421" y="554777"/>
                </a:moveTo>
                <a:lnTo>
                  <a:pt x="210784" y="559338"/>
                </a:lnTo>
                <a:lnTo>
                  <a:pt x="171120" y="568782"/>
                </a:lnTo>
                <a:lnTo>
                  <a:pt x="129225" y="583125"/>
                </a:lnTo>
                <a:lnTo>
                  <a:pt x="92575" y="600914"/>
                </a:lnTo>
                <a:lnTo>
                  <a:pt x="61315" y="622737"/>
                </a:lnTo>
                <a:lnTo>
                  <a:pt x="27492" y="659131"/>
                </a:lnTo>
                <a:lnTo>
                  <a:pt x="5593" y="701935"/>
                </a:lnTo>
                <a:lnTo>
                  <a:pt x="0" y="747796"/>
                </a:lnTo>
                <a:lnTo>
                  <a:pt x="927" y="760262"/>
                </a:lnTo>
                <a:lnTo>
                  <a:pt x="9549" y="800693"/>
                </a:lnTo>
                <a:lnTo>
                  <a:pt x="26936" y="839691"/>
                </a:lnTo>
                <a:lnTo>
                  <a:pt x="61829" y="875928"/>
                </a:lnTo>
                <a:lnTo>
                  <a:pt x="98047" y="892559"/>
                </a:lnTo>
                <a:lnTo>
                  <a:pt x="126038" y="894971"/>
                </a:lnTo>
                <a:lnTo>
                  <a:pt x="137463" y="894770"/>
                </a:lnTo>
                <a:lnTo>
                  <a:pt x="178124" y="891145"/>
                </a:lnTo>
                <a:lnTo>
                  <a:pt x="242115" y="880618"/>
                </a:lnTo>
                <a:lnTo>
                  <a:pt x="254890" y="878946"/>
                </a:lnTo>
                <a:lnTo>
                  <a:pt x="267136" y="878002"/>
                </a:lnTo>
                <a:lnTo>
                  <a:pt x="279150" y="877844"/>
                </a:lnTo>
                <a:lnTo>
                  <a:pt x="435089" y="877844"/>
                </a:lnTo>
                <a:lnTo>
                  <a:pt x="433754" y="872494"/>
                </a:lnTo>
                <a:lnTo>
                  <a:pt x="414906" y="827987"/>
                </a:lnTo>
                <a:lnTo>
                  <a:pt x="381944" y="790857"/>
                </a:lnTo>
                <a:lnTo>
                  <a:pt x="380975" y="790240"/>
                </a:lnTo>
                <a:lnTo>
                  <a:pt x="152475" y="790240"/>
                </a:lnTo>
                <a:lnTo>
                  <a:pt x="141813" y="789612"/>
                </a:lnTo>
                <a:lnTo>
                  <a:pt x="102837" y="772646"/>
                </a:lnTo>
                <a:lnTo>
                  <a:pt x="81316" y="735012"/>
                </a:lnTo>
                <a:lnTo>
                  <a:pt x="77832" y="712321"/>
                </a:lnTo>
                <a:lnTo>
                  <a:pt x="78616" y="700710"/>
                </a:lnTo>
                <a:lnTo>
                  <a:pt x="92395" y="662625"/>
                </a:lnTo>
                <a:lnTo>
                  <a:pt x="129227" y="630520"/>
                </a:lnTo>
                <a:lnTo>
                  <a:pt x="168615" y="615038"/>
                </a:lnTo>
                <a:lnTo>
                  <a:pt x="206067" y="610284"/>
                </a:lnTo>
                <a:lnTo>
                  <a:pt x="300826" y="610284"/>
                </a:lnTo>
                <a:lnTo>
                  <a:pt x="297973" y="597836"/>
                </a:lnTo>
                <a:lnTo>
                  <a:pt x="295570" y="586198"/>
                </a:lnTo>
                <a:lnTo>
                  <a:pt x="293516" y="574966"/>
                </a:lnTo>
                <a:lnTo>
                  <a:pt x="291808" y="564143"/>
                </a:lnTo>
                <a:lnTo>
                  <a:pt x="280123" y="555885"/>
                </a:lnTo>
                <a:lnTo>
                  <a:pt x="269443" y="555051"/>
                </a:lnTo>
                <a:lnTo>
                  <a:pt x="258421" y="554777"/>
                </a:lnTo>
                <a:close/>
              </a:path>
              <a:path w="2085975" h="1131570">
                <a:moveTo>
                  <a:pt x="307893" y="770615"/>
                </a:moveTo>
                <a:lnTo>
                  <a:pt x="268472" y="774978"/>
                </a:lnTo>
                <a:lnTo>
                  <a:pt x="219703" y="783601"/>
                </a:lnTo>
                <a:lnTo>
                  <a:pt x="204075" y="786128"/>
                </a:lnTo>
                <a:lnTo>
                  <a:pt x="189635" y="788086"/>
                </a:lnTo>
                <a:lnTo>
                  <a:pt x="176288" y="789445"/>
                </a:lnTo>
                <a:lnTo>
                  <a:pt x="163933" y="790174"/>
                </a:lnTo>
                <a:lnTo>
                  <a:pt x="152475" y="790240"/>
                </a:lnTo>
                <a:lnTo>
                  <a:pt x="380975" y="790240"/>
                </a:lnTo>
                <a:lnTo>
                  <a:pt x="338126" y="773198"/>
                </a:lnTo>
                <a:lnTo>
                  <a:pt x="323876" y="771389"/>
                </a:lnTo>
                <a:lnTo>
                  <a:pt x="307893" y="770615"/>
                </a:lnTo>
                <a:close/>
              </a:path>
              <a:path w="2085975" h="1131570">
                <a:moveTo>
                  <a:pt x="300826" y="610284"/>
                </a:moveTo>
                <a:lnTo>
                  <a:pt x="206067" y="610284"/>
                </a:lnTo>
                <a:lnTo>
                  <a:pt x="219537" y="610560"/>
                </a:lnTo>
                <a:lnTo>
                  <a:pt x="233420" y="612439"/>
                </a:lnTo>
                <a:lnTo>
                  <a:pt x="270700" y="636729"/>
                </a:lnTo>
                <a:lnTo>
                  <a:pt x="287744" y="678570"/>
                </a:lnTo>
                <a:lnTo>
                  <a:pt x="292443" y="680856"/>
                </a:lnTo>
                <a:lnTo>
                  <a:pt x="314541" y="672982"/>
                </a:lnTo>
                <a:lnTo>
                  <a:pt x="315262" y="662625"/>
                </a:lnTo>
                <a:lnTo>
                  <a:pt x="315181" y="661766"/>
                </a:lnTo>
                <a:lnTo>
                  <a:pt x="311114" y="648465"/>
                </a:lnTo>
                <a:lnTo>
                  <a:pt x="307294" y="635197"/>
                </a:lnTo>
                <a:lnTo>
                  <a:pt x="303832" y="622336"/>
                </a:lnTo>
                <a:lnTo>
                  <a:pt x="300826" y="610284"/>
                </a:lnTo>
                <a:close/>
              </a:path>
              <a:path w="2085975" h="1131570">
                <a:moveTo>
                  <a:pt x="647408" y="405520"/>
                </a:moveTo>
                <a:lnTo>
                  <a:pt x="597537" y="426251"/>
                </a:lnTo>
                <a:lnTo>
                  <a:pt x="596684" y="457374"/>
                </a:lnTo>
                <a:lnTo>
                  <a:pt x="595211" y="514359"/>
                </a:lnTo>
                <a:lnTo>
                  <a:pt x="583857" y="798185"/>
                </a:lnTo>
                <a:lnTo>
                  <a:pt x="581188" y="854847"/>
                </a:lnTo>
                <a:lnTo>
                  <a:pt x="578766" y="894540"/>
                </a:lnTo>
                <a:lnTo>
                  <a:pt x="574823" y="934267"/>
                </a:lnTo>
                <a:lnTo>
                  <a:pt x="551506" y="966442"/>
                </a:lnTo>
                <a:lnTo>
                  <a:pt x="535394" y="974099"/>
                </a:lnTo>
                <a:lnTo>
                  <a:pt x="532727" y="978925"/>
                </a:lnTo>
                <a:lnTo>
                  <a:pt x="540855" y="1001785"/>
                </a:lnTo>
                <a:lnTo>
                  <a:pt x="553253" y="1000590"/>
                </a:lnTo>
                <a:lnTo>
                  <a:pt x="594555" y="984470"/>
                </a:lnTo>
                <a:lnTo>
                  <a:pt x="614184" y="977089"/>
                </a:lnTo>
                <a:lnTo>
                  <a:pt x="622034" y="974249"/>
                </a:lnTo>
                <a:lnTo>
                  <a:pt x="700113" y="948953"/>
                </a:lnTo>
                <a:lnTo>
                  <a:pt x="702399" y="944127"/>
                </a:lnTo>
                <a:lnTo>
                  <a:pt x="697323" y="929718"/>
                </a:lnTo>
                <a:lnTo>
                  <a:pt x="650224" y="929718"/>
                </a:lnTo>
                <a:lnTo>
                  <a:pt x="637838" y="927827"/>
                </a:lnTo>
                <a:lnTo>
                  <a:pt x="627244" y="887537"/>
                </a:lnTo>
                <a:lnTo>
                  <a:pt x="626906" y="873101"/>
                </a:lnTo>
                <a:lnTo>
                  <a:pt x="627014" y="844772"/>
                </a:lnTo>
                <a:lnTo>
                  <a:pt x="628014" y="803577"/>
                </a:lnTo>
                <a:lnTo>
                  <a:pt x="711347" y="773227"/>
                </a:lnTo>
                <a:lnTo>
                  <a:pt x="755336" y="757818"/>
                </a:lnTo>
                <a:lnTo>
                  <a:pt x="628866" y="757818"/>
                </a:lnTo>
                <a:lnTo>
                  <a:pt x="635724" y="548649"/>
                </a:lnTo>
                <a:lnTo>
                  <a:pt x="778695" y="548649"/>
                </a:lnTo>
                <a:lnTo>
                  <a:pt x="647408" y="405520"/>
                </a:lnTo>
                <a:close/>
              </a:path>
              <a:path w="2085975" h="1131570">
                <a:moveTo>
                  <a:pt x="686218" y="920513"/>
                </a:moveTo>
                <a:lnTo>
                  <a:pt x="671599" y="924674"/>
                </a:lnTo>
                <a:lnTo>
                  <a:pt x="659753" y="927722"/>
                </a:lnTo>
                <a:lnTo>
                  <a:pt x="650224" y="929718"/>
                </a:lnTo>
                <a:lnTo>
                  <a:pt x="697323" y="929718"/>
                </a:lnTo>
                <a:lnTo>
                  <a:pt x="694525" y="921775"/>
                </a:lnTo>
                <a:lnTo>
                  <a:pt x="686218" y="920513"/>
                </a:lnTo>
                <a:close/>
              </a:path>
              <a:path w="2085975" h="1131570">
                <a:moveTo>
                  <a:pt x="954249" y="740038"/>
                </a:moveTo>
                <a:lnTo>
                  <a:pt x="807301" y="740038"/>
                </a:lnTo>
                <a:lnTo>
                  <a:pt x="863176" y="805404"/>
                </a:lnTo>
                <a:lnTo>
                  <a:pt x="873388" y="817993"/>
                </a:lnTo>
                <a:lnTo>
                  <a:pt x="880336" y="828124"/>
                </a:lnTo>
                <a:lnTo>
                  <a:pt x="884214" y="836434"/>
                </a:lnTo>
                <a:lnTo>
                  <a:pt x="881129" y="846124"/>
                </a:lnTo>
                <a:lnTo>
                  <a:pt x="869023" y="853957"/>
                </a:lnTo>
                <a:lnTo>
                  <a:pt x="839178" y="866530"/>
                </a:lnTo>
                <a:lnTo>
                  <a:pt x="837019" y="871610"/>
                </a:lnTo>
                <a:lnTo>
                  <a:pt x="844766" y="893708"/>
                </a:lnTo>
                <a:lnTo>
                  <a:pt x="853199" y="894540"/>
                </a:lnTo>
                <a:lnTo>
                  <a:pt x="897415" y="877485"/>
                </a:lnTo>
                <a:lnTo>
                  <a:pt x="959230" y="854847"/>
                </a:lnTo>
                <a:lnTo>
                  <a:pt x="972693" y="850064"/>
                </a:lnTo>
                <a:lnTo>
                  <a:pt x="1063206" y="820302"/>
                </a:lnTo>
                <a:lnTo>
                  <a:pt x="1065111" y="815730"/>
                </a:lnTo>
                <a:lnTo>
                  <a:pt x="1058386" y="796836"/>
                </a:lnTo>
                <a:lnTo>
                  <a:pt x="1023904" y="796836"/>
                </a:lnTo>
                <a:lnTo>
                  <a:pt x="1010872" y="796201"/>
                </a:lnTo>
                <a:lnTo>
                  <a:pt x="1000730" y="789162"/>
                </a:lnTo>
                <a:lnTo>
                  <a:pt x="988149" y="776995"/>
                </a:lnTo>
                <a:lnTo>
                  <a:pt x="954249" y="740038"/>
                </a:lnTo>
                <a:close/>
              </a:path>
              <a:path w="2085975" h="1131570">
                <a:moveTo>
                  <a:pt x="1047898" y="792152"/>
                </a:moveTo>
                <a:lnTo>
                  <a:pt x="1035879" y="795381"/>
                </a:lnTo>
                <a:lnTo>
                  <a:pt x="1023904" y="796836"/>
                </a:lnTo>
                <a:lnTo>
                  <a:pt x="1058386" y="796836"/>
                </a:lnTo>
                <a:lnTo>
                  <a:pt x="1057110" y="793251"/>
                </a:lnTo>
                <a:lnTo>
                  <a:pt x="1047898" y="792152"/>
                </a:lnTo>
                <a:close/>
              </a:path>
              <a:path w="2085975" h="1131570">
                <a:moveTo>
                  <a:pt x="778695" y="548649"/>
                </a:moveTo>
                <a:lnTo>
                  <a:pt x="635724" y="548649"/>
                </a:lnTo>
                <a:lnTo>
                  <a:pt x="775932" y="705748"/>
                </a:lnTo>
                <a:lnTo>
                  <a:pt x="763529" y="710574"/>
                </a:lnTo>
                <a:lnTo>
                  <a:pt x="741751" y="718752"/>
                </a:lnTo>
                <a:lnTo>
                  <a:pt x="700407" y="733696"/>
                </a:lnTo>
                <a:lnTo>
                  <a:pt x="649245" y="751227"/>
                </a:lnTo>
                <a:lnTo>
                  <a:pt x="628866" y="757818"/>
                </a:lnTo>
                <a:lnTo>
                  <a:pt x="755336" y="757818"/>
                </a:lnTo>
                <a:lnTo>
                  <a:pt x="807301" y="740038"/>
                </a:lnTo>
                <a:lnTo>
                  <a:pt x="954249" y="740038"/>
                </a:lnTo>
                <a:lnTo>
                  <a:pt x="778695" y="548649"/>
                </a:lnTo>
                <a:close/>
              </a:path>
              <a:path w="2085975" h="1131570">
                <a:moveTo>
                  <a:pt x="1503762" y="560460"/>
                </a:moveTo>
                <a:lnTo>
                  <a:pt x="1405852" y="560460"/>
                </a:lnTo>
                <a:lnTo>
                  <a:pt x="1424027" y="618727"/>
                </a:lnTo>
                <a:lnTo>
                  <a:pt x="1426213" y="631691"/>
                </a:lnTo>
                <a:lnTo>
                  <a:pt x="1395438" y="667140"/>
                </a:lnTo>
                <a:lnTo>
                  <a:pt x="1358862" y="683269"/>
                </a:lnTo>
                <a:lnTo>
                  <a:pt x="1356449" y="688476"/>
                </a:lnTo>
                <a:lnTo>
                  <a:pt x="1364069" y="710193"/>
                </a:lnTo>
                <a:lnTo>
                  <a:pt x="1373122" y="711248"/>
                </a:lnTo>
                <a:lnTo>
                  <a:pt x="1451766" y="680874"/>
                </a:lnTo>
                <a:lnTo>
                  <a:pt x="1481937" y="669731"/>
                </a:lnTo>
                <a:lnTo>
                  <a:pt x="1516532" y="657639"/>
                </a:lnTo>
                <a:lnTo>
                  <a:pt x="1553295" y="645442"/>
                </a:lnTo>
                <a:lnTo>
                  <a:pt x="1576630" y="638077"/>
                </a:lnTo>
                <a:lnTo>
                  <a:pt x="1599019" y="631326"/>
                </a:lnTo>
                <a:lnTo>
                  <a:pt x="1601432" y="625738"/>
                </a:lnTo>
                <a:lnTo>
                  <a:pt x="1596893" y="613045"/>
                </a:lnTo>
                <a:lnTo>
                  <a:pt x="1539194" y="613045"/>
                </a:lnTo>
                <a:lnTo>
                  <a:pt x="1529801" y="611512"/>
                </a:lnTo>
                <a:lnTo>
                  <a:pt x="1506502" y="567606"/>
                </a:lnTo>
                <a:lnTo>
                  <a:pt x="1503762" y="560460"/>
                </a:lnTo>
                <a:close/>
              </a:path>
              <a:path w="2085975" h="1131570">
                <a:moveTo>
                  <a:pt x="1362545" y="162950"/>
                </a:moveTo>
                <a:lnTo>
                  <a:pt x="1280616" y="211994"/>
                </a:lnTo>
                <a:lnTo>
                  <a:pt x="1268747" y="253053"/>
                </a:lnTo>
                <a:lnTo>
                  <a:pt x="1258752" y="297796"/>
                </a:lnTo>
                <a:lnTo>
                  <a:pt x="1250858" y="339024"/>
                </a:lnTo>
                <a:lnTo>
                  <a:pt x="1242545" y="387349"/>
                </a:lnTo>
                <a:lnTo>
                  <a:pt x="1234124" y="441216"/>
                </a:lnTo>
                <a:lnTo>
                  <a:pt x="1227536" y="488862"/>
                </a:lnTo>
                <a:lnTo>
                  <a:pt x="1222766" y="529853"/>
                </a:lnTo>
                <a:lnTo>
                  <a:pt x="1219419" y="572149"/>
                </a:lnTo>
                <a:lnTo>
                  <a:pt x="1219035" y="595893"/>
                </a:lnTo>
                <a:lnTo>
                  <a:pt x="1244208" y="619359"/>
                </a:lnTo>
                <a:lnTo>
                  <a:pt x="1270118" y="609490"/>
                </a:lnTo>
                <a:lnTo>
                  <a:pt x="1280676" y="605582"/>
                </a:lnTo>
                <a:lnTo>
                  <a:pt x="1282909" y="604783"/>
                </a:lnTo>
                <a:lnTo>
                  <a:pt x="1359497" y="576843"/>
                </a:lnTo>
                <a:lnTo>
                  <a:pt x="1405852" y="560460"/>
                </a:lnTo>
                <a:lnTo>
                  <a:pt x="1503762" y="560460"/>
                </a:lnTo>
                <a:lnTo>
                  <a:pt x="1499819" y="550176"/>
                </a:lnTo>
                <a:lnTo>
                  <a:pt x="1498574" y="546734"/>
                </a:lnTo>
                <a:lnTo>
                  <a:pt x="1259837" y="546734"/>
                </a:lnTo>
                <a:lnTo>
                  <a:pt x="1261513" y="528233"/>
                </a:lnTo>
                <a:lnTo>
                  <a:pt x="1266146" y="479326"/>
                </a:lnTo>
                <a:lnTo>
                  <a:pt x="1270217" y="440077"/>
                </a:lnTo>
                <a:lnTo>
                  <a:pt x="1274845" y="402252"/>
                </a:lnTo>
                <a:lnTo>
                  <a:pt x="1282989" y="353971"/>
                </a:lnTo>
                <a:lnTo>
                  <a:pt x="1290425" y="316258"/>
                </a:lnTo>
                <a:lnTo>
                  <a:pt x="1299643" y="272811"/>
                </a:lnTo>
                <a:lnTo>
                  <a:pt x="1303109" y="257057"/>
                </a:lnTo>
                <a:lnTo>
                  <a:pt x="1397646" y="257057"/>
                </a:lnTo>
                <a:lnTo>
                  <a:pt x="1393132" y="242927"/>
                </a:lnTo>
                <a:lnTo>
                  <a:pt x="1380319" y="200872"/>
                </a:lnTo>
                <a:lnTo>
                  <a:pt x="1370927" y="166633"/>
                </a:lnTo>
                <a:lnTo>
                  <a:pt x="1362545" y="162950"/>
                </a:lnTo>
                <a:close/>
              </a:path>
              <a:path w="2085975" h="1131570">
                <a:moveTo>
                  <a:pt x="1593939" y="604783"/>
                </a:moveTo>
                <a:lnTo>
                  <a:pt x="1580237" y="604826"/>
                </a:lnTo>
                <a:lnTo>
                  <a:pt x="1568446" y="607564"/>
                </a:lnTo>
                <a:lnTo>
                  <a:pt x="1552742" y="611406"/>
                </a:lnTo>
                <a:lnTo>
                  <a:pt x="1539194" y="613045"/>
                </a:lnTo>
                <a:lnTo>
                  <a:pt x="1596893" y="613045"/>
                </a:lnTo>
                <a:lnTo>
                  <a:pt x="1593939" y="604783"/>
                </a:lnTo>
                <a:close/>
              </a:path>
              <a:path w="2085975" h="1131570">
                <a:moveTo>
                  <a:pt x="1397646" y="257057"/>
                </a:moveTo>
                <a:lnTo>
                  <a:pt x="1303109" y="257057"/>
                </a:lnTo>
                <a:lnTo>
                  <a:pt x="1385659" y="502421"/>
                </a:lnTo>
                <a:lnTo>
                  <a:pt x="1259837" y="546734"/>
                </a:lnTo>
                <a:lnTo>
                  <a:pt x="1498574" y="546734"/>
                </a:lnTo>
                <a:lnTo>
                  <a:pt x="1492466" y="529853"/>
                </a:lnTo>
                <a:lnTo>
                  <a:pt x="1543139" y="511819"/>
                </a:lnTo>
                <a:lnTo>
                  <a:pt x="1549108" y="509914"/>
                </a:lnTo>
                <a:lnTo>
                  <a:pt x="1552918" y="508771"/>
                </a:lnTo>
                <a:lnTo>
                  <a:pt x="1554440" y="500292"/>
                </a:lnTo>
                <a:lnTo>
                  <a:pt x="1550762" y="490822"/>
                </a:lnTo>
                <a:lnTo>
                  <a:pt x="1546628" y="479326"/>
                </a:lnTo>
                <a:lnTo>
                  <a:pt x="1544123" y="471941"/>
                </a:lnTo>
                <a:lnTo>
                  <a:pt x="1472019" y="471941"/>
                </a:lnTo>
                <a:lnTo>
                  <a:pt x="1440238" y="382263"/>
                </a:lnTo>
                <a:lnTo>
                  <a:pt x="1423836" y="335333"/>
                </a:lnTo>
                <a:lnTo>
                  <a:pt x="1409383" y="292799"/>
                </a:lnTo>
                <a:lnTo>
                  <a:pt x="1400827" y="266886"/>
                </a:lnTo>
                <a:lnTo>
                  <a:pt x="1397646" y="257057"/>
                </a:lnTo>
                <a:close/>
              </a:path>
              <a:path w="2085975" h="1131570">
                <a:moveTo>
                  <a:pt x="1530042" y="449520"/>
                </a:moveTo>
                <a:lnTo>
                  <a:pt x="1492116" y="464697"/>
                </a:lnTo>
                <a:lnTo>
                  <a:pt x="1472019" y="471941"/>
                </a:lnTo>
                <a:lnTo>
                  <a:pt x="1544123" y="471941"/>
                </a:lnTo>
                <a:lnTo>
                  <a:pt x="1542190" y="466241"/>
                </a:lnTo>
                <a:lnTo>
                  <a:pt x="1537297" y="451113"/>
                </a:lnTo>
                <a:lnTo>
                  <a:pt x="1530042" y="449520"/>
                </a:lnTo>
                <a:close/>
              </a:path>
              <a:path w="2085975" h="1131570">
                <a:moveTo>
                  <a:pt x="1700417" y="484934"/>
                </a:moveTo>
                <a:lnTo>
                  <a:pt x="1662788" y="494822"/>
                </a:lnTo>
                <a:lnTo>
                  <a:pt x="1638790" y="529083"/>
                </a:lnTo>
                <a:lnTo>
                  <a:pt x="1637162" y="540753"/>
                </a:lnTo>
                <a:lnTo>
                  <a:pt x="1638105" y="553138"/>
                </a:lnTo>
                <a:lnTo>
                  <a:pt x="1665633" y="592883"/>
                </a:lnTo>
                <a:lnTo>
                  <a:pt x="1692343" y="602517"/>
                </a:lnTo>
                <a:lnTo>
                  <a:pt x="1704616" y="601837"/>
                </a:lnTo>
                <a:lnTo>
                  <a:pt x="1744121" y="574756"/>
                </a:lnTo>
                <a:lnTo>
                  <a:pt x="1753688" y="548093"/>
                </a:lnTo>
                <a:lnTo>
                  <a:pt x="1753000" y="535758"/>
                </a:lnTo>
                <a:lnTo>
                  <a:pt x="1726480" y="494821"/>
                </a:lnTo>
                <a:lnTo>
                  <a:pt x="1700417" y="484934"/>
                </a:lnTo>
                <a:close/>
              </a:path>
              <a:path w="2085975" h="1131570">
                <a:moveTo>
                  <a:pt x="1881479" y="0"/>
                </a:moveTo>
                <a:lnTo>
                  <a:pt x="1842486" y="4566"/>
                </a:lnTo>
                <a:lnTo>
                  <a:pt x="1801922" y="17805"/>
                </a:lnTo>
                <a:lnTo>
                  <a:pt x="1760395" y="45218"/>
                </a:lnTo>
                <a:lnTo>
                  <a:pt x="1734255" y="76241"/>
                </a:lnTo>
                <a:lnTo>
                  <a:pt x="1716409" y="120136"/>
                </a:lnTo>
                <a:lnTo>
                  <a:pt x="1711248" y="160662"/>
                </a:lnTo>
                <a:lnTo>
                  <a:pt x="1711098" y="176011"/>
                </a:lnTo>
                <a:lnTo>
                  <a:pt x="1711651" y="185377"/>
                </a:lnTo>
                <a:lnTo>
                  <a:pt x="1717686" y="227395"/>
                </a:lnTo>
                <a:lnTo>
                  <a:pt x="1726561" y="264585"/>
                </a:lnTo>
                <a:lnTo>
                  <a:pt x="1739527" y="307597"/>
                </a:lnTo>
                <a:lnTo>
                  <a:pt x="1756572" y="355494"/>
                </a:lnTo>
                <a:lnTo>
                  <a:pt x="1774528" y="397046"/>
                </a:lnTo>
                <a:lnTo>
                  <a:pt x="1793171" y="432325"/>
                </a:lnTo>
                <a:lnTo>
                  <a:pt x="1819061" y="469367"/>
                </a:lnTo>
                <a:lnTo>
                  <a:pt x="1848699" y="496860"/>
                </a:lnTo>
                <a:lnTo>
                  <a:pt x="1889389" y="515947"/>
                </a:lnTo>
                <a:lnTo>
                  <a:pt x="1924015" y="519958"/>
                </a:lnTo>
                <a:lnTo>
                  <a:pt x="1936490" y="519272"/>
                </a:lnTo>
                <a:lnTo>
                  <a:pt x="1977103" y="510994"/>
                </a:lnTo>
                <a:lnTo>
                  <a:pt x="2015370" y="494101"/>
                </a:lnTo>
                <a:lnTo>
                  <a:pt x="2041268" y="473472"/>
                </a:lnTo>
                <a:lnTo>
                  <a:pt x="1964592" y="473472"/>
                </a:lnTo>
                <a:lnTo>
                  <a:pt x="1953126" y="473277"/>
                </a:lnTo>
                <a:lnTo>
                  <a:pt x="1919001" y="456237"/>
                </a:lnTo>
                <a:lnTo>
                  <a:pt x="1888007" y="415087"/>
                </a:lnTo>
                <a:lnTo>
                  <a:pt x="1869079" y="380635"/>
                </a:lnTo>
                <a:lnTo>
                  <a:pt x="1849100" y="337394"/>
                </a:lnTo>
                <a:lnTo>
                  <a:pt x="1833192" y="298544"/>
                </a:lnTo>
                <a:lnTo>
                  <a:pt x="1816590" y="254402"/>
                </a:lnTo>
                <a:lnTo>
                  <a:pt x="1800837" y="207847"/>
                </a:lnTo>
                <a:lnTo>
                  <a:pt x="1789965" y="167459"/>
                </a:lnTo>
                <a:lnTo>
                  <a:pt x="1783165" y="122854"/>
                </a:lnTo>
                <a:lnTo>
                  <a:pt x="1782843" y="113251"/>
                </a:lnTo>
                <a:lnTo>
                  <a:pt x="1783073" y="104237"/>
                </a:lnTo>
                <a:lnTo>
                  <a:pt x="1798418" y="67438"/>
                </a:lnTo>
                <a:lnTo>
                  <a:pt x="1842501" y="50424"/>
                </a:lnTo>
                <a:lnTo>
                  <a:pt x="1979053" y="50424"/>
                </a:lnTo>
                <a:lnTo>
                  <a:pt x="1975317" y="45909"/>
                </a:lnTo>
                <a:lnTo>
                  <a:pt x="1946053" y="19395"/>
                </a:lnTo>
                <a:lnTo>
                  <a:pt x="1904920" y="2265"/>
                </a:lnTo>
                <a:lnTo>
                  <a:pt x="1893448" y="604"/>
                </a:lnTo>
                <a:lnTo>
                  <a:pt x="1881479" y="0"/>
                </a:lnTo>
                <a:close/>
              </a:path>
              <a:path w="2085975" h="1131570">
                <a:moveTo>
                  <a:pt x="1979053" y="50424"/>
                </a:moveTo>
                <a:lnTo>
                  <a:pt x="1842501" y="50424"/>
                </a:lnTo>
                <a:lnTo>
                  <a:pt x="1853020" y="52424"/>
                </a:lnTo>
                <a:lnTo>
                  <a:pt x="1863439" y="56865"/>
                </a:lnTo>
                <a:lnTo>
                  <a:pt x="1894540" y="85388"/>
                </a:lnTo>
                <a:lnTo>
                  <a:pt x="1920077" y="126575"/>
                </a:lnTo>
                <a:lnTo>
                  <a:pt x="1941528" y="170693"/>
                </a:lnTo>
                <a:lnTo>
                  <a:pt x="1958220" y="210296"/>
                </a:lnTo>
                <a:lnTo>
                  <a:pt x="1975434" y="255485"/>
                </a:lnTo>
                <a:lnTo>
                  <a:pt x="1991532" y="301869"/>
                </a:lnTo>
                <a:lnTo>
                  <a:pt x="2002600" y="338720"/>
                </a:lnTo>
                <a:lnTo>
                  <a:pt x="2013771" y="389551"/>
                </a:lnTo>
                <a:lnTo>
                  <a:pt x="2014991" y="405075"/>
                </a:lnTo>
                <a:lnTo>
                  <a:pt x="2014539" y="419067"/>
                </a:lnTo>
                <a:lnTo>
                  <a:pt x="1995813" y="459769"/>
                </a:lnTo>
                <a:lnTo>
                  <a:pt x="1964592" y="473472"/>
                </a:lnTo>
                <a:lnTo>
                  <a:pt x="2041268" y="473472"/>
                </a:lnTo>
                <a:lnTo>
                  <a:pt x="2066371" y="438858"/>
                </a:lnTo>
                <a:lnTo>
                  <a:pt x="2080950" y="399280"/>
                </a:lnTo>
                <a:lnTo>
                  <a:pt x="2085740" y="355295"/>
                </a:lnTo>
                <a:lnTo>
                  <a:pt x="2085398" y="345021"/>
                </a:lnTo>
                <a:lnTo>
                  <a:pt x="2079701" y="298544"/>
                </a:lnTo>
                <a:lnTo>
                  <a:pt x="2070900" y="258881"/>
                </a:lnTo>
                <a:lnTo>
                  <a:pt x="2058209" y="215110"/>
                </a:lnTo>
                <a:lnTo>
                  <a:pt x="2040471" y="164330"/>
                </a:lnTo>
                <a:lnTo>
                  <a:pt x="2022089" y="120955"/>
                </a:lnTo>
                <a:lnTo>
                  <a:pt x="2002720" y="84316"/>
                </a:lnTo>
                <a:lnTo>
                  <a:pt x="1982340" y="54394"/>
                </a:lnTo>
                <a:lnTo>
                  <a:pt x="1979053" y="50424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97934" y="571042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保留字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64932" y="1030310"/>
            <a:ext cx="10052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0" dirty="0">
                <a:latin typeface="FZLTZHB--B51-0"/>
                <a:cs typeface="FZLTZHB--B51-0"/>
              </a:rPr>
              <a:t>26</a:t>
            </a:r>
            <a:r>
              <a:rPr sz="2000" b="1" dirty="0">
                <a:latin typeface="FZLTZHB--B51-0"/>
                <a:cs typeface="FZLTZHB--B51-0"/>
              </a:rPr>
              <a:t>/</a:t>
            </a:r>
            <a:r>
              <a:rPr sz="2000" b="1" spc="-45" dirty="0">
                <a:latin typeface="FZLTZHB--B51-0"/>
                <a:cs typeface="FZLTZHB--B51-0"/>
              </a:rPr>
              <a:t>35)</a:t>
            </a:r>
            <a:endParaRPr sz="2000">
              <a:latin typeface="FZLTZHB--B51-0"/>
              <a:cs typeface="FZLTZHB--B51-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7192" y="1403858"/>
          <a:ext cx="8136900" cy="3322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7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and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el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im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p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ort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ra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gl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bal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as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el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in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re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urn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no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lo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c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al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as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ert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ex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c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ept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is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try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Tr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u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27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br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ak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fi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al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y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la</a:t>
                      </a:r>
                      <a:r>
                        <a:rPr sz="2400" b="1" spc="15" dirty="0">
                          <a:latin typeface="FZLTZHB--B51-0"/>
                          <a:cs typeface="FZLTZHB--B51-0"/>
                        </a:rPr>
                        <a:t>m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bda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wh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i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le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Fa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l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se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cl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ss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for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not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wi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t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h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No</a:t>
                      </a:r>
                      <a:r>
                        <a:rPr sz="2400" b="1" spc="5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e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co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ti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n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ue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fr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o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m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or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yi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e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ld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as</a:t>
                      </a:r>
                      <a:r>
                        <a:rPr sz="2400" b="1" spc="10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y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nc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1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def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if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FZLTZHB--B51-0"/>
                          <a:cs typeface="FZLTZHB--B51-0"/>
                        </a:rPr>
                        <a:t>pa</a:t>
                      </a:r>
                      <a:r>
                        <a:rPr sz="2400" b="1" spc="10" dirty="0">
                          <a:latin typeface="FZLTZHB--B51-0"/>
                          <a:cs typeface="FZLTZHB--B51-0"/>
                        </a:rPr>
                        <a:t>s</a:t>
                      </a:r>
                      <a:r>
                        <a:rPr sz="2400" b="1" dirty="0">
                          <a:latin typeface="FZLTZHB--B51-0"/>
                          <a:cs typeface="FZLTZHB--B51-0"/>
                        </a:rPr>
                        <a:t>s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FZLTZHB--B51-0"/>
                          <a:cs typeface="FZLTZHB--B51-0"/>
                        </a:rPr>
                        <a:t>del</a:t>
                      </a:r>
                      <a:endParaRPr sz="240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aw</a:t>
                      </a:r>
                      <a:r>
                        <a:rPr sz="2400" b="1" spc="5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a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FZLTZHB--B51-0"/>
                          <a:cs typeface="FZLTZHB--B51-0"/>
                        </a:rPr>
                        <a:t>it</a:t>
                      </a:r>
                      <a:endParaRPr sz="2400" dirty="0">
                        <a:latin typeface="FZLTZHB--B51-0"/>
                        <a:cs typeface="FZLTZHB--B51-0"/>
                      </a:endParaRPr>
                    </a:p>
                  </a:txBody>
                  <a:tcPr marL="0" marR="0" marT="0" marB="0">
                    <a:lnL w="12700">
                      <a:solidFill>
                        <a:srgbClr val="FF921A"/>
                      </a:solidFill>
                      <a:prstDash val="solid"/>
                    </a:lnL>
                    <a:lnR w="12700">
                      <a:solidFill>
                        <a:srgbClr val="FF921A"/>
                      </a:solidFill>
                      <a:prstDash val="solid"/>
                    </a:lnR>
                    <a:lnT w="12700">
                      <a:solidFill>
                        <a:srgbClr val="FF921A"/>
                      </a:solidFill>
                      <a:prstDash val="solid"/>
                    </a:lnT>
                    <a:lnB w="12700">
                      <a:solidFill>
                        <a:srgbClr val="FF921A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11480"/>
            <a:ext cx="6480175" cy="3744595"/>
          </a:xfrm>
          <a:custGeom>
            <a:avLst/>
            <a:gdLst/>
            <a:ahLst/>
            <a:cxnLst/>
            <a:rect l="l" t="t" r="r" b="b"/>
            <a:pathLst>
              <a:path w="6480175" h="3744595">
                <a:moveTo>
                  <a:pt x="0" y="3744467"/>
                </a:moveTo>
                <a:lnTo>
                  <a:pt x="6480048" y="3744467"/>
                </a:lnTo>
                <a:lnTo>
                  <a:pt x="6480048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8431"/>
            <a:ext cx="6486525" cy="3750945"/>
          </a:xfrm>
          <a:custGeom>
            <a:avLst/>
            <a:gdLst/>
            <a:ahLst/>
            <a:cxnLst/>
            <a:rect l="l" t="t" r="r" b="b"/>
            <a:pathLst>
              <a:path w="6486525" h="3750945">
                <a:moveTo>
                  <a:pt x="6484747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4747" y="3750564"/>
                </a:lnTo>
                <a:lnTo>
                  <a:pt x="6486144" y="3749192"/>
                </a:lnTo>
                <a:lnTo>
                  <a:pt x="6486144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6144" y="3682"/>
                </a:lnTo>
                <a:lnTo>
                  <a:pt x="6486144" y="1396"/>
                </a:lnTo>
                <a:lnTo>
                  <a:pt x="6484747" y="0"/>
                </a:lnTo>
                <a:close/>
              </a:path>
              <a:path w="6486525" h="3750945">
                <a:moveTo>
                  <a:pt x="6486144" y="3682"/>
                </a:moveTo>
                <a:lnTo>
                  <a:pt x="6482461" y="3682"/>
                </a:lnTo>
                <a:lnTo>
                  <a:pt x="6482461" y="3746906"/>
                </a:lnTo>
                <a:lnTo>
                  <a:pt x="6486144" y="3746906"/>
                </a:lnTo>
                <a:lnTo>
                  <a:pt x="6486144" y="3682"/>
                </a:lnTo>
                <a:close/>
              </a:path>
              <a:path w="6486525" h="3750945">
                <a:moveTo>
                  <a:pt x="6481318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1318" y="3745687"/>
                </a:lnTo>
                <a:lnTo>
                  <a:pt x="6481318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1318" y="6095"/>
                </a:lnTo>
                <a:lnTo>
                  <a:pt x="6481318" y="4825"/>
                </a:lnTo>
                <a:close/>
              </a:path>
              <a:path w="6486525" h="3750945">
                <a:moveTo>
                  <a:pt x="6481318" y="6095"/>
                </a:moveTo>
                <a:lnTo>
                  <a:pt x="6480048" y="6095"/>
                </a:lnTo>
                <a:lnTo>
                  <a:pt x="6480048" y="3744467"/>
                </a:lnTo>
                <a:lnTo>
                  <a:pt x="6481318" y="3744467"/>
                </a:lnTo>
                <a:lnTo>
                  <a:pt x="6481318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597" y="54034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596" y="891463"/>
            <a:ext cx="6670803" cy="4047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486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 dirty="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035" algn="l"/>
              </a:tabLst>
            </a:pPr>
            <a:r>
              <a:rPr sz="2000" b="1" spc="-545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20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235" dirty="0">
                <a:solidFill>
                  <a:srgbClr val="D9D9D9"/>
                </a:solidFill>
                <a:latin typeface="FZLTZHB--B51-0"/>
                <a:cs typeface="FZLTZHB--B51-0"/>
              </a:rPr>
              <a:t>al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)/1</a:t>
            </a:r>
            <a:r>
              <a:rPr sz="2000" b="1" spc="265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50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endParaRPr sz="2000" dirty="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56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617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240" dirty="0">
                <a:latin typeface="FZLTZHB--B51-0"/>
                <a:cs typeface="FZLTZHB--B51-0"/>
              </a:rPr>
              <a:t>r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'c']:</a:t>
            </a:r>
            <a:endParaRPr sz="2000" dirty="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295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-95" dirty="0">
                <a:solidFill>
                  <a:srgbClr val="D9D9D9"/>
                </a:solidFill>
                <a:latin typeface="FZLTZHB--B51-0"/>
                <a:cs typeface="FZLTZHB--B51-0"/>
              </a:rPr>
              <a:t>*ev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445" dirty="0">
                <a:solidFill>
                  <a:srgbClr val="D9D9D9"/>
                </a:solidFill>
                <a:latin typeface="FZLTZHB--B51-0"/>
                <a:cs typeface="FZLTZHB--B51-0"/>
              </a:rPr>
              <a:t>l(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95" dirty="0">
                <a:latin typeface="FZLTZHB--B51-0"/>
                <a:cs typeface="FZLTZHB--B51-0"/>
              </a:rPr>
              <a:t>tr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5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 dirty="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330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-310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 dirty="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877060">
              <a:lnSpc>
                <a:spcPts val="2875"/>
              </a:lnSpc>
              <a:tabLst>
                <a:tab pos="2668270" algn="l"/>
                <a:tab pos="3458845" algn="l"/>
              </a:tabLst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变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量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命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名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保留字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00075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l</a:t>
            </a:r>
            <a:r>
              <a:rPr sz="2000" b="1" spc="30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6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latin typeface="FZLTZHB--B51-0"/>
                <a:cs typeface="FZLTZHB--B51-0"/>
              </a:rPr>
              <a:t>32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)/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70" dirty="0">
                <a:latin typeface="FZLTZHB--B51-0"/>
                <a:cs typeface="FZLTZHB--B51-0"/>
              </a:rPr>
              <a:t>8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*eval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381000" indent="190500">
              <a:lnSpc>
                <a:spcPct val="100000"/>
              </a:lnSpc>
              <a:spcBef>
                <a:spcPts val="480"/>
              </a:spcBef>
            </a:pP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数据类型</a:t>
            </a:r>
            <a:r>
              <a:rPr sz="2400" b="1" spc="-5" dirty="0">
                <a:latin typeface="Heiti SC"/>
                <a:cs typeface="Heiti SC"/>
              </a:rPr>
              <a:t>：字符串、整数、浮点数、列表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755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5975">
              <a:lnSpc>
                <a:spcPct val="100000"/>
              </a:lnSpc>
            </a:pP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该如何解释呢？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这是一个二进制数字</a:t>
            </a:r>
            <a:r>
              <a:rPr sz="2400" b="1" spc="90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或</a:t>
            </a:r>
            <a:r>
              <a:rPr sz="2400" b="1" dirty="0">
                <a:latin typeface="Heiti SC"/>
                <a:cs typeface="Heiti SC"/>
              </a:rPr>
              <a:t>者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十进制数字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作为二进制数字，</a:t>
            </a:r>
            <a:r>
              <a:rPr sz="2000" b="1" spc="120" dirty="0">
                <a:latin typeface="Arial"/>
                <a:cs typeface="Arial"/>
              </a:rPr>
              <a:t>10</a:t>
            </a:r>
            <a:r>
              <a:rPr sz="2000" b="1" spc="95" dirty="0">
                <a:latin typeface="Arial"/>
                <a:cs typeface="Arial"/>
              </a:rPr>
              <a:t>,011,10</a:t>
            </a:r>
            <a:r>
              <a:rPr sz="2000" b="1" spc="114" dirty="0">
                <a:latin typeface="Arial"/>
                <a:cs typeface="Arial"/>
              </a:rPr>
              <a:t>1</a:t>
            </a:r>
            <a:r>
              <a:rPr sz="2000" b="1" dirty="0">
                <a:latin typeface="Heiti SC"/>
                <a:cs typeface="Heiti SC"/>
              </a:rPr>
              <a:t>的值是十进</a:t>
            </a:r>
            <a:r>
              <a:rPr sz="2000" b="1" spc="-15" dirty="0">
                <a:latin typeface="Heiti SC"/>
                <a:cs typeface="Heiti SC"/>
              </a:rPr>
              <a:t>制</a:t>
            </a:r>
            <a:r>
              <a:rPr sz="2000" b="1" spc="120" dirty="0">
                <a:latin typeface="Arial"/>
                <a:cs typeface="Arial"/>
              </a:rPr>
              <a:t>157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这是一段文本</a:t>
            </a:r>
            <a:r>
              <a:rPr sz="2400" b="1" spc="9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或者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用逗号</a:t>
            </a:r>
            <a:r>
              <a:rPr sz="2400" b="1" spc="10" dirty="0">
                <a:latin typeface="Arial"/>
                <a:cs typeface="Arial"/>
              </a:rPr>
              <a:t>,</a:t>
            </a:r>
            <a:r>
              <a:rPr sz="2400" b="1" dirty="0">
                <a:latin typeface="Heiti SC"/>
                <a:cs typeface="Heiti SC"/>
              </a:rPr>
              <a:t>分隔</a:t>
            </a:r>
            <a:r>
              <a:rPr sz="2400" b="1" spc="-5" dirty="0">
                <a:latin typeface="Heiti SC"/>
                <a:cs typeface="Heiti SC"/>
              </a:rPr>
              <a:t>的</a:t>
            </a:r>
            <a:r>
              <a:rPr sz="2400" b="1" spc="135" dirty="0">
                <a:latin typeface="Arial"/>
                <a:cs typeface="Arial"/>
              </a:rPr>
              <a:t>3</a:t>
            </a:r>
            <a:r>
              <a:rPr sz="2400" b="1" spc="-5" dirty="0">
                <a:latin typeface="Heiti SC"/>
                <a:cs typeface="Heiti SC"/>
              </a:rPr>
              <a:t>个数字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作为一段文本，逗号是</a:t>
            </a:r>
            <a:r>
              <a:rPr sz="2000" b="1" spc="-15" dirty="0">
                <a:latin typeface="Heiti SC"/>
                <a:cs typeface="Heiti SC"/>
              </a:rPr>
              <a:t>文</a:t>
            </a:r>
            <a:r>
              <a:rPr sz="2000" b="1" dirty="0">
                <a:latin typeface="Heiti SC"/>
                <a:cs typeface="Heiti SC"/>
              </a:rPr>
              <a:t>本中</a:t>
            </a:r>
            <a:r>
              <a:rPr sz="2000" b="1" spc="-15" dirty="0">
                <a:latin typeface="Heiti SC"/>
                <a:cs typeface="Heiti SC"/>
              </a:rPr>
              <a:t>的</a:t>
            </a:r>
            <a:r>
              <a:rPr sz="2000" b="1" dirty="0">
                <a:latin typeface="Heiti SC"/>
                <a:cs typeface="Heiti SC"/>
              </a:rPr>
              <a:t>一部</a:t>
            </a:r>
            <a:r>
              <a:rPr sz="2000" b="1" spc="-15" dirty="0">
                <a:latin typeface="Heiti SC"/>
                <a:cs typeface="Heiti SC"/>
              </a:rPr>
              <a:t>分</a:t>
            </a:r>
            <a:r>
              <a:rPr sz="2000" b="1" dirty="0">
                <a:latin typeface="Heiti SC"/>
                <a:cs typeface="Heiti SC"/>
              </a:rPr>
              <a:t>，一</a:t>
            </a:r>
            <a:r>
              <a:rPr sz="2000" b="1" spc="-15" dirty="0">
                <a:latin typeface="Heiti SC"/>
                <a:cs typeface="Heiti SC"/>
              </a:rPr>
              <a:t>共</a:t>
            </a:r>
            <a:r>
              <a:rPr sz="2000" b="1" dirty="0">
                <a:latin typeface="Heiti SC"/>
                <a:cs typeface="Heiti SC"/>
              </a:rPr>
              <a:t>包</a:t>
            </a:r>
            <a:r>
              <a:rPr sz="2000" b="1" spc="5" dirty="0">
                <a:latin typeface="Heiti SC"/>
                <a:cs typeface="Heiti SC"/>
              </a:rPr>
              <a:t>含</a:t>
            </a:r>
            <a:r>
              <a:rPr sz="2000" b="1" spc="-95" dirty="0">
                <a:latin typeface="FZLTZHB--B51-0"/>
                <a:cs typeface="FZLTZHB--B51-0"/>
              </a:rPr>
              <a:t>1</a:t>
            </a:r>
            <a:r>
              <a:rPr sz="2000" b="1" spc="-105" dirty="0">
                <a:latin typeface="FZLTZHB--B51-0"/>
                <a:cs typeface="FZLTZHB--B51-0"/>
              </a:rPr>
              <a:t>0</a:t>
            </a:r>
            <a:r>
              <a:rPr sz="2000" b="1" dirty="0">
                <a:latin typeface="Heiti SC"/>
                <a:cs typeface="Heiti SC"/>
              </a:rPr>
              <a:t>个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875905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2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供计算机程序理解的数据形式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程序设计语言不允许存在语法歧义，需要定义数据的形式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需要给</a:t>
            </a:r>
            <a:r>
              <a:rPr sz="2000" b="1" spc="100" dirty="0">
                <a:latin typeface="Arial"/>
                <a:cs typeface="Arial"/>
              </a:rPr>
              <a:t>10,011,101</a:t>
            </a:r>
            <a:r>
              <a:rPr sz="2000" b="1" dirty="0">
                <a:latin typeface="Heiti SC"/>
                <a:cs typeface="Heiti SC"/>
              </a:rPr>
              <a:t>关联一种计算机可以理</a:t>
            </a:r>
            <a:r>
              <a:rPr sz="2000" b="1" spc="-15" dirty="0">
                <a:latin typeface="Heiti SC"/>
                <a:cs typeface="Heiti SC"/>
              </a:rPr>
              <a:t>解</a:t>
            </a:r>
            <a:r>
              <a:rPr sz="2000" b="1" dirty="0">
                <a:latin typeface="Heiti SC"/>
                <a:cs typeface="Heiti SC"/>
              </a:rPr>
              <a:t>的形式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程序设计语言通过一定方式向计算机表达数据的形式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60" dirty="0">
                <a:solidFill>
                  <a:srgbClr val="1DB41D"/>
                </a:solidFill>
                <a:latin typeface="Arial"/>
                <a:cs typeface="Arial"/>
              </a:rPr>
              <a:t>123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表示文本字符串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15" dirty="0">
                <a:latin typeface="FZLTZHB--B51-0"/>
                <a:cs typeface="FZLTZHB--B51-0"/>
              </a:rPr>
              <a:t>23</a:t>
            </a:r>
            <a:r>
              <a:rPr sz="2000" b="1" spc="-15" dirty="0">
                <a:latin typeface="Heiti SC"/>
                <a:cs typeface="Heiti SC"/>
              </a:rPr>
              <a:t>，</a:t>
            </a:r>
            <a:r>
              <a:rPr sz="2000" b="1" spc="-120" dirty="0">
                <a:latin typeface="FZLTZHB--B51-0"/>
                <a:cs typeface="FZLTZHB--B51-0"/>
              </a:rPr>
              <a:t>12</a:t>
            </a:r>
            <a:r>
              <a:rPr sz="2000" b="1" spc="-150" dirty="0">
                <a:latin typeface="FZLTZHB--B51-0"/>
                <a:cs typeface="FZLTZHB--B51-0"/>
              </a:rPr>
              <a:t>3</a:t>
            </a:r>
            <a:r>
              <a:rPr sz="2000" b="1" dirty="0">
                <a:latin typeface="Heiti SC"/>
                <a:cs typeface="Heiti SC"/>
              </a:rPr>
              <a:t>则表</a:t>
            </a:r>
            <a:r>
              <a:rPr sz="2000" b="1" spc="-15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数字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-215" dirty="0">
                <a:latin typeface="FZLTZHB--B51-0"/>
                <a:cs typeface="FZLTZHB--B51-0"/>
              </a:rPr>
              <a:t>23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9200" y="2242637"/>
            <a:ext cx="658850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4000" spc="-210" dirty="0" smtClean="0">
                <a:solidFill>
                  <a:srgbClr val="00AF50"/>
                </a:solidFill>
                <a:latin typeface="Andale Mono"/>
                <a:cs typeface="Andale Mono"/>
              </a:rPr>
              <a:t>实例</a:t>
            </a:r>
            <a:r>
              <a:rPr lang="en-US" altLang="zh-CN" sz="4000" spc="-210" dirty="0" smtClean="0">
                <a:solidFill>
                  <a:srgbClr val="00AF50"/>
                </a:solidFill>
                <a:latin typeface="Andale Mono"/>
                <a:cs typeface="Andale Mono"/>
              </a:rPr>
              <a:t>1 </a:t>
            </a:r>
            <a:r>
              <a:rPr lang="zh-CN" altLang="en-US" sz="4000" spc="-210" dirty="0" smtClean="0">
                <a:solidFill>
                  <a:srgbClr val="00AF50"/>
                </a:solidFill>
                <a:latin typeface="Andale Mono"/>
                <a:cs typeface="Andale Mono"/>
              </a:rPr>
              <a:t>：</a:t>
            </a:r>
            <a:r>
              <a:rPr sz="4000" spc="-210" dirty="0" smtClean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实例编写</a:t>
            </a:r>
            <a:endParaRPr sz="40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数据类型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1514" y="1529831"/>
            <a:ext cx="17005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5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b="1" spc="95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b="1" spc="145" dirty="0">
                <a:solidFill>
                  <a:srgbClr val="006FC0"/>
                </a:solidFill>
                <a:latin typeface="Arial"/>
                <a:cs typeface="Arial"/>
              </a:rPr>
              <a:t>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4905" y="247788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整数类型：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4123" y="2495877"/>
            <a:ext cx="13665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70" dirty="0">
                <a:latin typeface="FZLTZHB--B51-0"/>
                <a:cs typeface="FZLTZHB--B51-0"/>
              </a:rPr>
              <a:t>10011101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4905" y="3209161"/>
            <a:ext cx="20770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字符串类型：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735" y="3227171"/>
            <a:ext cx="20377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4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10,011,10</a:t>
            </a:r>
            <a:r>
              <a:rPr sz="2400" b="1" spc="5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400" b="1" spc="33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400">
              <a:latin typeface="FZLTZHB--B51-0"/>
              <a:cs typeface="FZLTZHB--B51-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4905" y="3941256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列表类型：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6588" y="3959247"/>
            <a:ext cx="2378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53440" algn="l"/>
                <a:tab pos="1694180" algn="l"/>
              </a:tabLst>
            </a:pPr>
            <a:r>
              <a:rPr sz="2400" b="1" spc="195" dirty="0">
                <a:latin typeface="FZLTZHB--B51-0"/>
                <a:cs typeface="FZLTZHB--B51-0"/>
              </a:rPr>
              <a:t>[10,	</a:t>
            </a:r>
            <a:r>
              <a:rPr sz="2400" b="1" spc="90" dirty="0">
                <a:latin typeface="FZLTZHB--B51-0"/>
                <a:cs typeface="FZLTZHB--B51-0"/>
              </a:rPr>
              <a:t>011,	</a:t>
            </a:r>
            <a:r>
              <a:rPr sz="2400" b="1" spc="75" dirty="0">
                <a:latin typeface="FZLTZHB--B51-0"/>
                <a:cs typeface="FZLTZHB--B51-0"/>
              </a:rPr>
              <a:t>101]</a:t>
            </a:r>
            <a:endParaRPr sz="2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4022" y="890192"/>
            <a:ext cx="630936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  <a:tabLst>
                <a:tab pos="1158240" algn="l"/>
                <a:tab pos="1438910" algn="l"/>
              </a:tabLst>
            </a:pP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41275">
              <a:lnSpc>
                <a:spcPct val="100000"/>
              </a:lnSpc>
              <a:spcBef>
                <a:spcPts val="480"/>
              </a:spcBef>
              <a:tabLst>
                <a:tab pos="2136775" algn="l"/>
                <a:tab pos="339471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solidFill>
                  <a:srgbClr val="DDDDDD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600710">
              <a:lnSpc>
                <a:spcPct val="100000"/>
              </a:lnSpc>
              <a:spcBef>
                <a:spcPts val="480"/>
              </a:spcBef>
              <a:tabLst>
                <a:tab pos="881380" algn="l"/>
                <a:tab pos="1160145" algn="l"/>
                <a:tab pos="4092575" algn="l"/>
                <a:tab pos="437324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l</a:t>
            </a:r>
            <a:r>
              <a:rPr sz="2000" b="1" spc="-100" dirty="0">
                <a:solidFill>
                  <a:srgbClr val="DDDDDD"/>
                </a:solidFill>
                <a:latin typeface="FZLTZHB--B51-0"/>
                <a:cs typeface="FZLTZHB--B51-0"/>
              </a:rPr>
              <a:t>(TempStr</a:t>
            </a:r>
            <a:r>
              <a:rPr sz="2000" b="1" spc="-6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DDDDD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2</a:t>
            </a:r>
            <a:r>
              <a:rPr sz="2000" b="1" spc="445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/</a:t>
            </a:r>
            <a:r>
              <a:rPr sz="2000" b="1" spc="75" dirty="0">
                <a:solidFill>
                  <a:srgbClr val="DDDDDD"/>
                </a:solidFill>
                <a:latin typeface="FZLTZHB--B51-0"/>
                <a:cs typeface="FZLTZHB--B51-0"/>
              </a:rPr>
              <a:t>1.8</a:t>
            </a:r>
            <a:endParaRPr sz="2000">
              <a:latin typeface="FZLTZHB--B51-0"/>
              <a:cs typeface="FZLTZHB--B51-0"/>
            </a:endParaRPr>
          </a:p>
          <a:p>
            <a:pPr marL="60071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41275">
              <a:lnSpc>
                <a:spcPct val="100000"/>
              </a:lnSpc>
              <a:spcBef>
                <a:spcPts val="480"/>
              </a:spcBef>
              <a:tabLst>
                <a:tab pos="2417445" algn="l"/>
                <a:tab pos="367347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35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3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solidFill>
                  <a:srgbClr val="DDDDDD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600710" marR="284480">
              <a:lnSpc>
                <a:spcPct val="120000"/>
              </a:lnSpc>
              <a:tabLst>
                <a:tab pos="881380" algn="l"/>
                <a:tab pos="1160145" algn="l"/>
                <a:tab pos="4511675" algn="l"/>
                <a:tab pos="4790440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415" dirty="0">
                <a:solidFill>
                  <a:srgbClr val="DDDDDD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DDDDD"/>
                </a:solidFill>
                <a:latin typeface="FZLTZHB--B51-0"/>
                <a:cs typeface="FZLTZHB--B51-0"/>
              </a:rPr>
              <a:t>8</a:t>
            </a:r>
            <a:r>
              <a:rPr sz="2000" b="1" spc="-30" dirty="0">
                <a:solidFill>
                  <a:srgbClr val="DDDDDD"/>
                </a:solidFill>
                <a:latin typeface="FZLTZHB--B51-0"/>
                <a:cs typeface="FZLTZHB--B51-0"/>
              </a:rPr>
              <a:t>*</a:t>
            </a:r>
            <a:r>
              <a:rPr sz="2000" b="1" spc="-3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70" dirty="0">
                <a:solidFill>
                  <a:srgbClr val="DDDDDD"/>
                </a:solidFill>
                <a:latin typeface="FZLTZHB--B51-0"/>
                <a:cs typeface="FZLTZHB--B51-0"/>
              </a:rPr>
              <a:t>val(Temp</a:t>
            </a: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7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[0</a:t>
            </a:r>
            <a:r>
              <a:rPr sz="2000" b="1" spc="10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r>
              <a:rPr sz="2000" b="1" spc="-90" dirty="0">
                <a:solidFill>
                  <a:srgbClr val="DDDDDD"/>
                </a:solidFill>
                <a:latin typeface="FZLTZHB--B51-0"/>
                <a:cs typeface="FZLTZHB--B51-0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41275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700" indent="588010">
              <a:lnSpc>
                <a:spcPct val="100000"/>
              </a:lnSpc>
              <a:spcBef>
                <a:spcPts val="480"/>
              </a:spcBef>
            </a:pP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字符串</a:t>
            </a:r>
            <a:r>
              <a:rPr sz="2400" b="1" spc="-5" dirty="0">
                <a:latin typeface="Heiti SC"/>
                <a:cs typeface="Heiti SC"/>
              </a:rPr>
              <a:t>：由</a:t>
            </a:r>
            <a:r>
              <a:rPr sz="2400" b="1" spc="135" dirty="0">
                <a:latin typeface="Arial"/>
                <a:cs typeface="Arial"/>
              </a:rPr>
              <a:t>0</a:t>
            </a:r>
            <a:r>
              <a:rPr sz="2400" b="1" spc="-5" dirty="0">
                <a:latin typeface="Heiti SC"/>
                <a:cs typeface="Heiti SC"/>
              </a:rPr>
              <a:t>个或多个字符组成的有序字符序列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7934" y="583742"/>
            <a:ext cx="15481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字符串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6445" y="1529831"/>
            <a:ext cx="50901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个或多个字符组成的有序字符序列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7570470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字符串由一对单引号或一对双引号表示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5001260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26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字符串是字符的有序序列，可以对其中的字符进行索引</a:t>
            </a:r>
            <a:endParaRPr sz="2400">
              <a:latin typeface="Heiti SC"/>
              <a:cs typeface="Heiti SC"/>
            </a:endParaRPr>
          </a:p>
          <a:p>
            <a:pPr marL="1067435">
              <a:lnSpc>
                <a:spcPct val="100000"/>
              </a:lnSpc>
              <a:spcBef>
                <a:spcPts val="2055"/>
              </a:spcBef>
              <a:tabLst>
                <a:tab pos="1739264" algn="l"/>
                <a:tab pos="2134235" algn="l"/>
                <a:tab pos="548449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	</a:t>
            </a:r>
            <a:r>
              <a:rPr sz="2000" b="1" dirty="0">
                <a:latin typeface="Heiti SC"/>
                <a:cs typeface="Heiti SC"/>
              </a:rPr>
              <a:t>是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2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的第</a:t>
            </a:r>
            <a:r>
              <a:rPr sz="2000" b="1" spc="-245" dirty="0">
                <a:latin typeface="FZLTZHB--B51-0"/>
                <a:cs typeface="FZLTZHB--B51-0"/>
              </a:rPr>
              <a:t>0</a:t>
            </a:r>
            <a:r>
              <a:rPr sz="2000" b="1" dirty="0">
                <a:latin typeface="Heiti SC"/>
                <a:cs typeface="Heiti SC"/>
              </a:rPr>
              <a:t>个字符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字符串的序号</a:t>
            </a:r>
          </a:p>
        </p:txBody>
      </p:sp>
      <p:sp>
        <p:nvSpPr>
          <p:cNvPr id="6" name="object 6"/>
          <p:cNvSpPr/>
          <p:nvPr/>
        </p:nvSpPr>
        <p:spPr>
          <a:xfrm>
            <a:off x="2692145" y="4477511"/>
            <a:ext cx="3776979" cy="78105"/>
          </a:xfrm>
          <a:custGeom>
            <a:avLst/>
            <a:gdLst/>
            <a:ahLst/>
            <a:cxnLst/>
            <a:rect l="l" t="t" r="r" b="b"/>
            <a:pathLst>
              <a:path w="3776979" h="78104">
                <a:moveTo>
                  <a:pt x="3698748" y="0"/>
                </a:moveTo>
                <a:lnTo>
                  <a:pt x="3698748" y="77723"/>
                </a:lnTo>
                <a:lnTo>
                  <a:pt x="3750564" y="51815"/>
                </a:lnTo>
                <a:lnTo>
                  <a:pt x="3711702" y="51815"/>
                </a:lnTo>
                <a:lnTo>
                  <a:pt x="3711702" y="25907"/>
                </a:lnTo>
                <a:lnTo>
                  <a:pt x="3750564" y="25907"/>
                </a:lnTo>
                <a:lnTo>
                  <a:pt x="3698748" y="0"/>
                </a:lnTo>
                <a:close/>
              </a:path>
              <a:path w="3776979" h="78104">
                <a:moveTo>
                  <a:pt x="369874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698748" y="51815"/>
                </a:lnTo>
                <a:lnTo>
                  <a:pt x="3698748" y="25907"/>
                </a:lnTo>
                <a:close/>
              </a:path>
              <a:path w="3776979" h="78104">
                <a:moveTo>
                  <a:pt x="3750564" y="25907"/>
                </a:moveTo>
                <a:lnTo>
                  <a:pt x="3711702" y="25907"/>
                </a:lnTo>
                <a:lnTo>
                  <a:pt x="3711702" y="51815"/>
                </a:lnTo>
                <a:lnTo>
                  <a:pt x="3750564" y="51815"/>
                </a:lnTo>
                <a:lnTo>
                  <a:pt x="3776472" y="38861"/>
                </a:lnTo>
                <a:lnTo>
                  <a:pt x="375056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2861" y="4002668"/>
            <a:ext cx="6128385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543560" algn="l"/>
                <a:tab pos="1069975" algn="l"/>
                <a:tab pos="1605280" algn="l"/>
                <a:tab pos="2124075" algn="l"/>
                <a:tab pos="2667635" algn="l"/>
                <a:tab pos="3194685" algn="l"/>
                <a:tab pos="3719195" algn="l"/>
                <a:tab pos="4234180" algn="l"/>
                <a:tab pos="4778375" algn="l"/>
                <a:tab pos="5210175" algn="l"/>
              </a:tabLst>
            </a:pPr>
            <a:r>
              <a:rPr sz="2800" b="1" spc="-345" dirty="0">
                <a:latin typeface="FZLTZHB--B51-0"/>
                <a:cs typeface="FZLTZHB--B51-0"/>
              </a:rPr>
              <a:t>0	</a:t>
            </a:r>
            <a:r>
              <a:rPr sz="2800" b="1" spc="70" dirty="0">
                <a:latin typeface="FZLTZHB--B51-0"/>
                <a:cs typeface="FZLTZHB--B51-0"/>
              </a:rPr>
              <a:t>1	</a:t>
            </a:r>
            <a:r>
              <a:rPr sz="2800" b="1" spc="-290" dirty="0">
                <a:latin typeface="FZLTZHB--B51-0"/>
                <a:cs typeface="FZLTZHB--B51-0"/>
              </a:rPr>
              <a:t>2	</a:t>
            </a:r>
            <a:r>
              <a:rPr sz="2800" b="1" spc="-315" dirty="0">
                <a:latin typeface="FZLTZHB--B51-0"/>
                <a:cs typeface="FZLTZHB--B51-0"/>
              </a:rPr>
              <a:t>3	</a:t>
            </a:r>
            <a:r>
              <a:rPr sz="2800" b="1" spc="-345" dirty="0">
                <a:latin typeface="FZLTZHB--B51-0"/>
                <a:cs typeface="FZLTZHB--B51-0"/>
              </a:rPr>
              <a:t>4	</a:t>
            </a:r>
            <a:r>
              <a:rPr sz="2800" b="1" spc="-315" dirty="0">
                <a:latin typeface="FZLTZHB--B51-0"/>
                <a:cs typeface="FZLTZHB--B51-0"/>
              </a:rPr>
              <a:t>5	</a:t>
            </a:r>
            <a:r>
              <a:rPr sz="2800" b="1" spc="-325" dirty="0">
                <a:latin typeface="FZLTZHB--B51-0"/>
                <a:cs typeface="FZLTZHB--B51-0"/>
              </a:rPr>
              <a:t>6	</a:t>
            </a:r>
            <a:r>
              <a:rPr sz="2800" b="1" spc="-300" dirty="0">
                <a:latin typeface="FZLTZHB--B51-0"/>
                <a:cs typeface="FZLTZHB--B51-0"/>
              </a:rPr>
              <a:t>7	</a:t>
            </a:r>
            <a:r>
              <a:rPr sz="2800" b="1" spc="-360" dirty="0">
                <a:latin typeface="FZLTZHB--B51-0"/>
                <a:cs typeface="FZLTZHB--B51-0"/>
              </a:rPr>
              <a:t>8	</a:t>
            </a:r>
            <a:r>
              <a:rPr sz="2800" b="1" spc="-335" dirty="0">
                <a:latin typeface="FZLTZHB--B51-0"/>
                <a:cs typeface="FZLTZHB--B51-0"/>
              </a:rPr>
              <a:t>9	</a:t>
            </a:r>
            <a:r>
              <a:rPr sz="2800" b="1" spc="-125" dirty="0">
                <a:latin typeface="FZLTZHB--B51-0"/>
                <a:cs typeface="FZLTZHB--B51-0"/>
              </a:rPr>
              <a:t>1</a:t>
            </a:r>
            <a:r>
              <a:rPr sz="2800" b="1" spc="-155" dirty="0">
                <a:latin typeface="FZLTZHB--B51-0"/>
                <a:cs typeface="FZLTZHB--B51-0"/>
              </a:rPr>
              <a:t>0</a:t>
            </a:r>
            <a:r>
              <a:rPr sz="2800" b="1" spc="100" dirty="0">
                <a:latin typeface="FZLTZHB--B51-0"/>
                <a:cs typeface="FZLTZHB--B51-0"/>
              </a:rPr>
              <a:t> </a:t>
            </a:r>
            <a:r>
              <a:rPr sz="2800" b="1" spc="70" dirty="0">
                <a:latin typeface="FZLTZHB--B51-0"/>
                <a:cs typeface="FZLTZHB--B51-0"/>
              </a:rPr>
              <a:t>11</a:t>
            </a:r>
            <a:endParaRPr sz="2800">
              <a:latin typeface="FZLTZHB--B51-0"/>
              <a:cs typeface="FZLTZHB--B51-0"/>
            </a:endParaRPr>
          </a:p>
          <a:p>
            <a:pPr marL="111760" algn="ctr">
              <a:lnSpc>
                <a:spcPct val="100000"/>
              </a:lnSpc>
              <a:spcBef>
                <a:spcPts val="2285"/>
              </a:spcBef>
            </a:pPr>
            <a:r>
              <a:rPr sz="2000" b="1" dirty="0">
                <a:latin typeface="Heiti SC"/>
                <a:cs typeface="Heiti SC"/>
              </a:rPr>
              <a:t>正向递增序号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3754" y="2490216"/>
            <a:ext cx="3752850" cy="78105"/>
          </a:xfrm>
          <a:custGeom>
            <a:avLst/>
            <a:gdLst/>
            <a:ahLst/>
            <a:cxnLst/>
            <a:rect l="l" t="t" r="r" b="b"/>
            <a:pathLst>
              <a:path w="3752850" h="78105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3752850" h="78105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3752850" h="78105">
                <a:moveTo>
                  <a:pt x="3752469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3752469" y="51815"/>
                </a:lnTo>
                <a:lnTo>
                  <a:pt x="375246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6364" y="1529831"/>
            <a:ext cx="6268720" cy="154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正向递增序号</a:t>
            </a:r>
            <a:r>
              <a:rPr sz="2400" b="1" spc="11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和</a:t>
            </a:r>
            <a:r>
              <a:rPr sz="2400" b="1" spc="120" dirty="0">
                <a:solidFill>
                  <a:srgbClr val="006FC0"/>
                </a:solidFill>
                <a:latin typeface="Heiti SC"/>
                <a:cs typeface="Heiti SC"/>
              </a:rPr>
              <a:t> 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反向递减序号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950">
              <a:latin typeface="Times New Roman"/>
              <a:cs typeface="Times New Roman"/>
            </a:endParaRPr>
          </a:p>
          <a:p>
            <a:pPr marL="183515" algn="ctr">
              <a:lnSpc>
                <a:spcPct val="100000"/>
              </a:lnSpc>
            </a:pPr>
            <a:r>
              <a:rPr sz="2000" b="1" dirty="0">
                <a:latin typeface="Heiti SC"/>
                <a:cs typeface="Heiti SC"/>
              </a:rPr>
              <a:t>反向递减序号</a:t>
            </a:r>
            <a:endParaRPr sz="2000">
              <a:latin typeface="Heiti SC"/>
              <a:cs typeface="Heiti SC"/>
            </a:endParaRPr>
          </a:p>
          <a:p>
            <a:pPr algn="ctr">
              <a:lnSpc>
                <a:spcPct val="100000"/>
              </a:lnSpc>
              <a:spcBef>
                <a:spcPts val="1430"/>
              </a:spcBef>
            </a:pP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-127" baseline="2314" dirty="0">
                <a:latin typeface="FZLTZHB--B51-0"/>
                <a:cs typeface="FZLTZHB--B51-0"/>
              </a:rPr>
              <a:t>1</a:t>
            </a:r>
            <a:r>
              <a:rPr sz="3600" b="1" spc="-150" baseline="2314" dirty="0">
                <a:latin typeface="FZLTZHB--B51-0"/>
                <a:cs typeface="FZLTZHB--B51-0"/>
              </a:rPr>
              <a:t>2</a:t>
            </a:r>
            <a:r>
              <a:rPr sz="3600" b="1" spc="-502" baseline="2314" dirty="0">
                <a:latin typeface="FZLTZHB--B51-0"/>
                <a:cs typeface="FZLTZHB--B51-0"/>
              </a:rPr>
              <a:t> </a:t>
            </a: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89" baseline="2314" dirty="0">
                <a:latin typeface="FZLTZHB--B51-0"/>
                <a:cs typeface="FZLTZHB--B51-0"/>
              </a:rPr>
              <a:t>1</a:t>
            </a:r>
            <a:r>
              <a:rPr sz="3600" b="1" spc="337" baseline="2314" dirty="0">
                <a:latin typeface="FZLTZHB--B51-0"/>
                <a:cs typeface="FZLTZHB--B51-0"/>
              </a:rPr>
              <a:t>1</a:t>
            </a:r>
            <a:r>
              <a:rPr sz="3600" b="1" spc="-480" baseline="2314" dirty="0">
                <a:latin typeface="FZLTZHB--B51-0"/>
                <a:cs typeface="FZLTZHB--B51-0"/>
              </a:rPr>
              <a:t>-</a:t>
            </a:r>
            <a:r>
              <a:rPr sz="3600" b="1" spc="-157" baseline="2314" dirty="0">
                <a:latin typeface="FZLTZHB--B51-0"/>
                <a:cs typeface="FZLTZHB--B51-0"/>
              </a:rPr>
              <a:t>1</a:t>
            </a:r>
            <a:r>
              <a:rPr sz="3600" b="1" spc="-195" baseline="2314" dirty="0">
                <a:latin typeface="FZLTZHB--B51-0"/>
                <a:cs typeface="FZLTZHB--B51-0"/>
              </a:rPr>
              <a:t>0</a:t>
            </a:r>
            <a:r>
              <a:rPr sz="3600" b="1" spc="-112" baseline="2314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35" dirty="0">
                <a:latin typeface="FZLTZHB--B51-0"/>
                <a:cs typeface="FZLTZHB--B51-0"/>
              </a:rPr>
              <a:t>9</a:t>
            </a:r>
            <a:r>
              <a:rPr sz="2800" b="1" spc="28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60" dirty="0">
                <a:latin typeface="FZLTZHB--B51-0"/>
                <a:cs typeface="FZLTZHB--B51-0"/>
              </a:rPr>
              <a:t>8</a:t>
            </a:r>
            <a:r>
              <a:rPr sz="2800" b="1" spc="38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00" dirty="0">
                <a:latin typeface="FZLTZHB--B51-0"/>
                <a:cs typeface="FZLTZHB--B51-0"/>
              </a:rPr>
              <a:t>7</a:t>
            </a:r>
            <a:r>
              <a:rPr sz="2800" b="1" spc="30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25" dirty="0">
                <a:latin typeface="FZLTZHB--B51-0"/>
                <a:cs typeface="FZLTZHB--B51-0"/>
              </a:rPr>
              <a:t>6</a:t>
            </a:r>
            <a:r>
              <a:rPr sz="2800" b="1" spc="254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15" dirty="0">
                <a:latin typeface="FZLTZHB--B51-0"/>
                <a:cs typeface="FZLTZHB--B51-0"/>
              </a:rPr>
              <a:t>5</a:t>
            </a:r>
            <a:r>
              <a:rPr sz="2800" b="1" spc="26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45" dirty="0">
                <a:latin typeface="FZLTZHB--B51-0"/>
                <a:cs typeface="FZLTZHB--B51-0"/>
              </a:rPr>
              <a:t>4</a:t>
            </a:r>
            <a:r>
              <a:rPr sz="2800" b="1" spc="275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315" dirty="0">
                <a:latin typeface="FZLTZHB--B51-0"/>
                <a:cs typeface="FZLTZHB--B51-0"/>
              </a:rPr>
              <a:t>3</a:t>
            </a:r>
            <a:r>
              <a:rPr sz="2800" b="1" spc="260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-290" dirty="0">
                <a:latin typeface="FZLTZHB--B51-0"/>
                <a:cs typeface="FZLTZHB--B51-0"/>
              </a:rPr>
              <a:t>2</a:t>
            </a:r>
            <a:r>
              <a:rPr sz="2800" b="1" spc="305" dirty="0">
                <a:latin typeface="FZLTZHB--B51-0"/>
                <a:cs typeface="FZLTZHB--B51-0"/>
              </a:rPr>
              <a:t> </a:t>
            </a:r>
            <a:r>
              <a:rPr sz="2800" b="1" spc="-375" dirty="0">
                <a:latin typeface="FZLTZHB--B51-0"/>
                <a:cs typeface="FZLTZHB--B51-0"/>
              </a:rPr>
              <a:t>-</a:t>
            </a:r>
            <a:r>
              <a:rPr sz="2800" b="1" spc="70" dirty="0">
                <a:latin typeface="FZLTZHB--B51-0"/>
                <a:cs typeface="FZLTZHB--B51-0"/>
              </a:rPr>
              <a:t>1</a:t>
            </a:r>
            <a:endParaRPr sz="2800">
              <a:latin typeface="FZLTZHB--B51-0"/>
              <a:cs typeface="FZLTZHB--B51-0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88363" y="3168395"/>
          <a:ext cx="6265159" cy="64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4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1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47699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请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32004">
                      <a:solidFill>
                        <a:srgbClr val="252525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输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入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有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号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的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温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度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 Unicode MS"/>
                          <a:cs typeface="Arial Unicode MS"/>
                        </a:rPr>
                        <a:t>值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1DB41D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811">
                      <a:solidFill>
                        <a:srgbClr val="000000"/>
                      </a:solidFill>
                      <a:prstDash val="solid"/>
                    </a:lnL>
                    <a:lnR w="32004">
                      <a:solidFill>
                        <a:srgbClr val="252525"/>
                      </a:solidFill>
                      <a:prstDash val="solid"/>
                    </a:lnR>
                    <a:lnT w="32004">
                      <a:solidFill>
                        <a:srgbClr val="252525"/>
                      </a:solidFill>
                      <a:prstDash val="solid"/>
                    </a:lnT>
                    <a:lnB w="32004">
                      <a:solidFill>
                        <a:srgbClr val="252525"/>
                      </a:solidFill>
                      <a:prstDash val="solid"/>
                    </a:lnB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033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字符串的使用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48880" cy="234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97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使用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[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]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获取字符串中一个或多</a:t>
            </a:r>
            <a:r>
              <a:rPr sz="2400" b="1" spc="-20" dirty="0">
                <a:solidFill>
                  <a:srgbClr val="006FC0"/>
                </a:solidFill>
                <a:latin typeface="Heiti SC"/>
                <a:cs typeface="Heiti SC"/>
              </a:rPr>
              <a:t>个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字符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50740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索引：返回字符串中单个字符	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字符串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spc="245" dirty="0">
                <a:latin typeface="Arial"/>
                <a:cs typeface="Arial"/>
              </a:rPr>
              <a:t>[M]</a:t>
            </a:r>
            <a:endParaRPr sz="2400">
              <a:latin typeface="Arial"/>
              <a:cs typeface="Arial"/>
            </a:endParaRPr>
          </a:p>
          <a:p>
            <a:pPr marL="570230" algn="ctr">
              <a:lnSpc>
                <a:spcPct val="100000"/>
              </a:lnSpc>
              <a:spcBef>
                <a:spcPts val="2055"/>
              </a:spcBef>
              <a:tabLst>
                <a:tab pos="4479925" algn="l"/>
                <a:tab pos="529272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请输入带有符号的温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80" dirty="0">
                <a:solidFill>
                  <a:srgbClr val="1DB41D"/>
                </a:solidFill>
                <a:latin typeface="FZLTZHB--B51-0"/>
                <a:cs typeface="FZLTZHB--B51-0"/>
              </a:rPr>
              <a:t>[0]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  <a:tabLst>
                <a:tab pos="5170805" algn="l"/>
              </a:tabLst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切片：返回字符串中一段字符子串	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字符串</a:t>
            </a:r>
            <a:r>
              <a:rPr sz="2400" b="1" spc="250" dirty="0">
                <a:latin typeface="Arial"/>
                <a:cs typeface="Arial"/>
              </a:rPr>
              <a:t>&gt;[M</a:t>
            </a:r>
            <a:r>
              <a:rPr sz="2400" b="1" spc="145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215" dirty="0">
                <a:latin typeface="Arial"/>
                <a:cs typeface="Arial"/>
              </a:rPr>
              <a:t>N]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008" y="4174818"/>
            <a:ext cx="4582795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60825" algn="l"/>
              </a:tabLst>
            </a:pP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</a:t>
            </a:r>
            <a:r>
              <a:rPr sz="2000" dirty="0">
                <a:solidFill>
                  <a:srgbClr val="FF0000"/>
                </a:solidFill>
                <a:latin typeface="Arial Unicode MS"/>
                <a:cs typeface="Arial Unicode MS"/>
              </a:rPr>
              <a:t>输入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带有符号的温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5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210" dirty="0">
                <a:solidFill>
                  <a:srgbClr val="1DB41D"/>
                </a:solidFill>
                <a:latin typeface="FZLTZHB--B51-0"/>
                <a:cs typeface="FZLTZHB--B51-0"/>
              </a:rPr>
              <a:t>[1:3]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或者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3203" y="4189841"/>
            <a:ext cx="184721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5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000115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677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405" dirty="0">
                <a:solidFill>
                  <a:srgbClr val="D9D9D9"/>
                </a:solidFill>
                <a:latin typeface="FZLTZHB--B51-0"/>
                <a:cs typeface="FZLTZHB--B51-0"/>
              </a:rPr>
              <a:t>['F</a:t>
            </a:r>
            <a:r>
              <a:rPr sz="2000" b="1" spc="19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67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495" dirty="0">
                <a:solidFill>
                  <a:srgbClr val="D9D9D9"/>
                </a:solidFill>
                <a:latin typeface="FZLTZHB--B51-0"/>
                <a:cs typeface="FZLTZHB--B51-0"/>
              </a:rPr>
              <a:t>']: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l</a:t>
            </a:r>
            <a:r>
              <a:rPr sz="2000" b="1" spc="-100" dirty="0">
                <a:solidFill>
                  <a:srgbClr val="D9D9D9"/>
                </a:solidFill>
                <a:latin typeface="FZLTZHB--B51-0"/>
                <a:cs typeface="FZLTZHB--B51-0"/>
              </a:rPr>
              <a:t>(TempStr</a:t>
            </a:r>
            <a:r>
              <a:rPr sz="2000" b="1" spc="-6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latin typeface="FZLTZHB--B51-0"/>
                <a:cs typeface="FZLTZHB--B51-0"/>
              </a:rPr>
              <a:t>32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)/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26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35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70" dirty="0">
                <a:latin typeface="FZLTZHB--B51-0"/>
                <a:cs typeface="FZLTZHB--B51-0"/>
              </a:rPr>
              <a:t>8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*eval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prin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44843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数字类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型</a:t>
            </a:r>
            <a:r>
              <a:rPr sz="2400" b="1" spc="-5" dirty="0">
                <a:latin typeface="Heiti SC"/>
                <a:cs typeface="Heiti SC"/>
              </a:rPr>
              <a:t>：整数和浮点数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数字类型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5876290" cy="235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53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整数和浮点数都是数字类型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整数：数学中的整数</a:t>
            </a:r>
            <a:endParaRPr sz="240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1486535" algn="l"/>
                <a:tab pos="2210435" algn="l"/>
              </a:tabLst>
            </a:pPr>
            <a:r>
              <a:rPr sz="2000" b="1" spc="-215" dirty="0">
                <a:latin typeface="FZLTZHB--B51-0"/>
                <a:cs typeface="FZLTZHB--B51-0"/>
              </a:rPr>
              <a:t>32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-245" dirty="0">
                <a:latin typeface="FZLTZHB--B51-0"/>
                <a:cs typeface="FZLTZHB--B51-0"/>
              </a:rPr>
              <a:t>89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浮点数：数学中的实数，带有小数部分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008" y="4174818"/>
            <a:ext cx="279654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11835" algn="l"/>
                <a:tab pos="1435735" algn="l"/>
                <a:tab pos="2273935" algn="l"/>
              </a:tabLst>
            </a:pPr>
            <a:r>
              <a:rPr sz="2000" b="1" spc="75" dirty="0">
                <a:latin typeface="FZLTZHB--B51-0"/>
                <a:cs typeface="FZLTZHB--B51-0"/>
              </a:rPr>
              <a:t>1.8	</a:t>
            </a:r>
            <a:r>
              <a:rPr sz="2000" b="1" dirty="0">
                <a:latin typeface="Heiti SC"/>
                <a:cs typeface="Heiti SC"/>
              </a:rPr>
              <a:t>或者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75" dirty="0">
                <a:latin typeface="FZLTZHB--B51-0"/>
                <a:cs typeface="FZLTZHB--B51-0"/>
              </a:rPr>
              <a:t>1.8	</a:t>
            </a:r>
            <a:r>
              <a:rPr sz="2000" b="1" dirty="0">
                <a:latin typeface="Heiti SC"/>
                <a:cs typeface="Heiti SC"/>
              </a:rPr>
              <a:t>或者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9261" y="4189841"/>
            <a:ext cx="5873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80" dirty="0">
                <a:latin typeface="FZLTZHB--B51-0"/>
                <a:cs typeface="FZLTZHB--B51-0"/>
              </a:rPr>
              <a:t>1.0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12775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D9D9D9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60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5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9D9D9"/>
                </a:solidFill>
                <a:latin typeface="FZLTZHB--B51-0"/>
                <a:cs typeface="FZLTZHB--B51-0"/>
              </a:rPr>
              <a:t>0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445" dirty="0">
                <a:solidFill>
                  <a:srgbClr val="D9D9D9"/>
                </a:solidFill>
                <a:latin typeface="FZLTZHB--B51-0"/>
                <a:cs typeface="FZLTZHB--B51-0"/>
              </a:rPr>
              <a:t>)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/</a:t>
            </a:r>
            <a:r>
              <a:rPr sz="2000" b="1" spc="75" dirty="0">
                <a:solidFill>
                  <a:srgbClr val="D9D9D9"/>
                </a:solidFill>
                <a:latin typeface="FZLTZHB--B51-0"/>
                <a:cs typeface="FZLTZHB--B51-0"/>
              </a:rPr>
              <a:t>1.8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35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3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132715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r>
              <a:rPr sz="2000" b="1" spc="-90" dirty="0">
                <a:solidFill>
                  <a:srgbClr val="D9D9D9"/>
                </a:solidFill>
                <a:latin typeface="FZLTZHB--B51-0"/>
                <a:cs typeface="FZLTZHB--B51-0"/>
              </a:rPr>
              <a:t> </a:t>
            </a: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35890" indent="435609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列表类型</a:t>
            </a:r>
            <a:r>
              <a:rPr sz="2400" b="1" spc="-5" dirty="0">
                <a:latin typeface="Heiti SC"/>
                <a:cs typeface="Heiti SC"/>
              </a:rPr>
              <a:t>：由</a:t>
            </a:r>
            <a:r>
              <a:rPr sz="2400" b="1" spc="135" dirty="0">
                <a:latin typeface="Arial"/>
                <a:cs typeface="Arial"/>
              </a:rPr>
              <a:t>0</a:t>
            </a:r>
            <a:r>
              <a:rPr sz="2400" b="1" spc="-5" dirty="0">
                <a:latin typeface="Heiti SC"/>
                <a:cs typeface="Heiti SC"/>
              </a:rPr>
              <a:t>个或多个数据组成的有序序列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列表类型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83629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72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个或多个数据组成的有序序列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R="2496185"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列表使</a:t>
            </a:r>
            <a:r>
              <a:rPr sz="2400" b="1" spc="-10" dirty="0">
                <a:latin typeface="Heiti SC"/>
                <a:cs typeface="Heiti SC"/>
              </a:rPr>
              <a:t>用</a:t>
            </a:r>
            <a:r>
              <a:rPr sz="2400" b="1" spc="135" dirty="0">
                <a:latin typeface="Arial"/>
                <a:cs typeface="Arial"/>
              </a:rPr>
              <a:t>[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]</a:t>
            </a:r>
            <a:r>
              <a:rPr sz="2400" b="1" spc="-5" dirty="0">
                <a:latin typeface="Heiti SC"/>
                <a:cs typeface="Heiti SC"/>
              </a:rPr>
              <a:t>表示，采用逗号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540" dirty="0">
                <a:latin typeface="FZLTZHB--B51-0"/>
                <a:cs typeface="FZLTZHB--B51-0"/>
              </a:rPr>
              <a:t>,</a:t>
            </a:r>
            <a:r>
              <a:rPr sz="2400" b="1" spc="135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分隔各元素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</a:pP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340" dirty="0">
                <a:solidFill>
                  <a:srgbClr val="1DB41D"/>
                </a:solidFill>
                <a:latin typeface="FZLTZHB--B51-0"/>
                <a:cs typeface="FZLTZHB--B51-0"/>
              </a:rPr>
              <a:t>'F'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spc="575" dirty="0">
                <a:solidFill>
                  <a:srgbClr val="1DB41D"/>
                </a:solidFill>
                <a:latin typeface="FZLTZHB--B51-0"/>
                <a:cs typeface="FZLTZHB--B51-0"/>
              </a:rPr>
              <a:t>'f'</a:t>
            </a:r>
            <a:r>
              <a:rPr sz="2000" b="1" spc="395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表</a:t>
            </a:r>
            <a:r>
              <a:rPr sz="2000" b="1" spc="-10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两个元</a:t>
            </a:r>
            <a:r>
              <a:rPr sz="2000" b="1" spc="-15" dirty="0">
                <a:latin typeface="Heiti SC"/>
                <a:cs typeface="Heiti SC"/>
              </a:rPr>
              <a:t>素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dirty="0">
                <a:latin typeface="Heiti SC"/>
                <a:cs typeface="Heiti SC"/>
              </a:rPr>
              <a:t>和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30" dirty="0">
                <a:solidFill>
                  <a:srgbClr val="1DB41D"/>
                </a:solidFill>
                <a:latin typeface="FZLTZHB--B51-0"/>
                <a:cs typeface="FZLTZHB--B51-0"/>
              </a:rPr>
              <a:t>f'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使用保留字</a:t>
            </a:r>
            <a:r>
              <a:rPr sz="2400" b="1" spc="95" dirty="0">
                <a:latin typeface="Heiti SC"/>
                <a:cs typeface="Heiti SC"/>
              </a:rPr>
              <a:t> </a:t>
            </a:r>
            <a:r>
              <a:rPr sz="2400" b="1" spc="65" dirty="0">
                <a:latin typeface="Arial"/>
                <a:cs typeface="Arial"/>
              </a:rPr>
              <a:t>in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判断一个元素是否在列表中</a:t>
            </a:r>
            <a:endParaRPr sz="2400" dirty="0">
              <a:latin typeface="Heiti SC"/>
              <a:cs typeface="Heiti SC"/>
            </a:endParaRPr>
          </a:p>
          <a:p>
            <a:pPr marL="927100">
              <a:lnSpc>
                <a:spcPct val="100000"/>
              </a:lnSpc>
              <a:spcBef>
                <a:spcPts val="2055"/>
              </a:spcBef>
              <a:tabLst>
                <a:tab pos="2603500" algn="l"/>
              </a:tabLst>
            </a:pPr>
            <a:r>
              <a:rPr sz="2000" b="1" spc="-145" dirty="0">
                <a:latin typeface="FZLTZHB--B51-0"/>
                <a:cs typeface="FZLTZHB--B51-0"/>
              </a:rPr>
              <a:t>TempStr[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260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spc="385" dirty="0">
                <a:solidFill>
                  <a:srgbClr val="1DB41D"/>
                </a:solidFill>
                <a:latin typeface="FZLTZHB--B51-0"/>
                <a:cs typeface="FZLTZHB--B51-0"/>
              </a:rPr>
              <a:t>'c'</a:t>
            </a:r>
            <a:r>
              <a:rPr sz="2000" b="1" spc="40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判</a:t>
            </a:r>
            <a:r>
              <a:rPr sz="2000" b="1" spc="-15" dirty="0">
                <a:latin typeface="Heiti SC"/>
                <a:cs typeface="Heiti SC"/>
              </a:rPr>
              <a:t>断</a:t>
            </a:r>
            <a:r>
              <a:rPr sz="2000" b="1" dirty="0">
                <a:latin typeface="Heiti SC"/>
                <a:cs typeface="Heiti SC"/>
              </a:rPr>
              <a:t>前者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否与</a:t>
            </a:r>
            <a:r>
              <a:rPr sz="2000" b="1" spc="-15" dirty="0">
                <a:latin typeface="Heiti SC"/>
                <a:cs typeface="Heiti SC"/>
              </a:rPr>
              <a:t>列</a:t>
            </a:r>
            <a:r>
              <a:rPr sz="2000" b="1" dirty="0">
                <a:latin typeface="Heiti SC"/>
                <a:cs typeface="Heiti SC"/>
              </a:rPr>
              <a:t>表中</a:t>
            </a:r>
            <a:r>
              <a:rPr sz="2000" b="1" spc="-15" dirty="0">
                <a:latin typeface="Heiti SC"/>
                <a:cs typeface="Heiti SC"/>
              </a:rPr>
              <a:t>某</a:t>
            </a:r>
            <a:r>
              <a:rPr sz="2000" b="1" dirty="0">
                <a:latin typeface="Heiti SC"/>
                <a:cs typeface="Heiti SC"/>
              </a:rPr>
              <a:t>个元</a:t>
            </a:r>
            <a:r>
              <a:rPr sz="2000" b="1" spc="-15" dirty="0">
                <a:latin typeface="Heiti SC"/>
                <a:cs typeface="Heiti SC"/>
              </a:rPr>
              <a:t>素</a:t>
            </a:r>
            <a:r>
              <a:rPr sz="2000" b="1" dirty="0">
                <a:latin typeface="Heiti SC"/>
                <a:cs typeface="Heiti SC"/>
              </a:rPr>
              <a:t>相同</a:t>
            </a:r>
            <a:endParaRPr sz="20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409955"/>
            <a:ext cx="6482080" cy="3744595"/>
          </a:xfrm>
          <a:custGeom>
            <a:avLst/>
            <a:gdLst/>
            <a:ahLst/>
            <a:cxnLst/>
            <a:rect l="l" t="t" r="r" b="b"/>
            <a:pathLst>
              <a:path w="6482080" h="3744595">
                <a:moveTo>
                  <a:pt x="0" y="3744467"/>
                </a:moveTo>
                <a:lnTo>
                  <a:pt x="6481572" y="3744467"/>
                </a:lnTo>
                <a:lnTo>
                  <a:pt x="6481572" y="0"/>
                </a:lnTo>
                <a:lnTo>
                  <a:pt x="0" y="0"/>
                </a:lnTo>
                <a:lnTo>
                  <a:pt x="0" y="3744467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555" y="406908"/>
            <a:ext cx="6487795" cy="3750945"/>
          </a:xfrm>
          <a:custGeom>
            <a:avLst/>
            <a:gdLst/>
            <a:ahLst/>
            <a:cxnLst/>
            <a:rect l="l" t="t" r="r" b="b"/>
            <a:pathLst>
              <a:path w="6487795" h="3750945">
                <a:moveTo>
                  <a:pt x="6486271" y="0"/>
                </a:moveTo>
                <a:lnTo>
                  <a:pt x="1396" y="0"/>
                </a:lnTo>
                <a:lnTo>
                  <a:pt x="0" y="1396"/>
                </a:lnTo>
                <a:lnTo>
                  <a:pt x="0" y="3749192"/>
                </a:lnTo>
                <a:lnTo>
                  <a:pt x="1396" y="3750564"/>
                </a:lnTo>
                <a:lnTo>
                  <a:pt x="6486271" y="3750564"/>
                </a:lnTo>
                <a:lnTo>
                  <a:pt x="6487668" y="3749192"/>
                </a:lnTo>
                <a:lnTo>
                  <a:pt x="6487668" y="3746906"/>
                </a:lnTo>
                <a:lnTo>
                  <a:pt x="3682" y="3746906"/>
                </a:lnTo>
                <a:lnTo>
                  <a:pt x="3682" y="3682"/>
                </a:lnTo>
                <a:lnTo>
                  <a:pt x="6487668" y="3682"/>
                </a:lnTo>
                <a:lnTo>
                  <a:pt x="6487668" y="1396"/>
                </a:lnTo>
                <a:lnTo>
                  <a:pt x="6486271" y="0"/>
                </a:lnTo>
                <a:close/>
              </a:path>
              <a:path w="6487795" h="3750945">
                <a:moveTo>
                  <a:pt x="6487668" y="3682"/>
                </a:moveTo>
                <a:lnTo>
                  <a:pt x="6483985" y="3682"/>
                </a:lnTo>
                <a:lnTo>
                  <a:pt x="6483985" y="3746906"/>
                </a:lnTo>
                <a:lnTo>
                  <a:pt x="6487668" y="3746906"/>
                </a:lnTo>
                <a:lnTo>
                  <a:pt x="6487668" y="3682"/>
                </a:lnTo>
                <a:close/>
              </a:path>
              <a:path w="6487795" h="3750945">
                <a:moveTo>
                  <a:pt x="6482842" y="4825"/>
                </a:moveTo>
                <a:lnTo>
                  <a:pt x="4825" y="4825"/>
                </a:lnTo>
                <a:lnTo>
                  <a:pt x="4825" y="3745687"/>
                </a:lnTo>
                <a:lnTo>
                  <a:pt x="6482842" y="3745687"/>
                </a:lnTo>
                <a:lnTo>
                  <a:pt x="6482842" y="3744467"/>
                </a:lnTo>
                <a:lnTo>
                  <a:pt x="6096" y="3744467"/>
                </a:lnTo>
                <a:lnTo>
                  <a:pt x="6096" y="6095"/>
                </a:lnTo>
                <a:lnTo>
                  <a:pt x="6482842" y="6095"/>
                </a:lnTo>
                <a:lnTo>
                  <a:pt x="6482842" y="4825"/>
                </a:lnTo>
                <a:close/>
              </a:path>
              <a:path w="6487795" h="3750945">
                <a:moveTo>
                  <a:pt x="6482842" y="6095"/>
                </a:moveTo>
                <a:lnTo>
                  <a:pt x="6481572" y="6095"/>
                </a:lnTo>
                <a:lnTo>
                  <a:pt x="6481572" y="3744467"/>
                </a:lnTo>
                <a:lnTo>
                  <a:pt x="6482842" y="3744467"/>
                </a:lnTo>
                <a:lnTo>
                  <a:pt x="6482842" y="60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2978" y="539455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978" y="890192"/>
            <a:ext cx="6000750" cy="392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请输入带有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号的温度</a:t>
            </a:r>
            <a:r>
              <a:rPr sz="2000" spc="-25" dirty="0">
                <a:solidFill>
                  <a:srgbClr val="1DB41D"/>
                </a:solidFill>
                <a:latin typeface="Arial Unicode MS"/>
                <a:cs typeface="Arial Unicode MS"/>
              </a:rPr>
              <a:t>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60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60" dirty="0">
                <a:latin typeface="FZLTZHB--B51-0"/>
                <a:cs typeface="FZLTZHB--B51-0"/>
              </a:rPr>
              <a:t>St</a:t>
            </a:r>
            <a:r>
              <a:rPr sz="2000" b="1" spc="35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1570" algn="l"/>
                <a:tab pos="4064000" algn="l"/>
                <a:tab pos="4344035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254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l</a:t>
            </a:r>
            <a:r>
              <a:rPr sz="2000" b="1" spc="30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125" dirty="0">
                <a:latin typeface="FZLTZHB--B51-0"/>
                <a:cs typeface="FZLTZHB--B51-0"/>
              </a:rPr>
              <a:t>0</a:t>
            </a:r>
            <a:r>
              <a:rPr sz="2000" b="1" spc="6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latin typeface="FZLTZHB--B51-0"/>
                <a:cs typeface="FZLTZHB--B51-0"/>
              </a:rPr>
              <a:t>32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)/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</a:t>
            </a:r>
            <a:r>
              <a:rPr sz="2000" b="1" spc="145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235" algn="l"/>
                <a:tab pos="36449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90" dirty="0">
                <a:latin typeface="FZLTZHB--B51-0"/>
                <a:cs typeface="FZLTZHB--B51-0"/>
              </a:rPr>
              <a:t>e</a:t>
            </a:r>
            <a:r>
              <a:rPr sz="2000" b="1" spc="-535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35" dirty="0">
                <a:latin typeface="FZLTZHB--B51-0"/>
                <a:cs typeface="FZLTZHB--B51-0"/>
              </a:rPr>
              <a:t>t</a:t>
            </a:r>
            <a:r>
              <a:rPr sz="2000" b="1" spc="320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54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2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0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5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15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1500" marR="5080">
              <a:lnSpc>
                <a:spcPct val="120000"/>
              </a:lnSpc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70" dirty="0">
                <a:latin typeface="FZLTZHB--B51-0"/>
                <a:cs typeface="FZLTZHB--B51-0"/>
              </a:rPr>
              <a:t>8</a:t>
            </a:r>
            <a:r>
              <a:rPr sz="2000" b="1" spc="85" dirty="0">
                <a:solidFill>
                  <a:srgbClr val="DDDDDD"/>
                </a:solidFill>
                <a:latin typeface="FZLTZHB--B51-0"/>
                <a:cs typeface="FZLTZHB--B51-0"/>
              </a:rPr>
              <a:t>*eval</a:t>
            </a:r>
            <a:r>
              <a:rPr sz="2000" b="1" spc="6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r>
              <a:rPr sz="2000" b="1" spc="-90" dirty="0">
                <a:latin typeface="FZLTZHB--B51-0"/>
                <a:cs typeface="FZLTZHB--B51-0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20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3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1500">
              <a:lnSpc>
                <a:spcPct val="100000"/>
              </a:lnSpc>
              <a:spcBef>
                <a:spcPts val="480"/>
              </a:spcBef>
            </a:pP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print</a:t>
            </a:r>
            <a:r>
              <a:rPr sz="2000" b="1" spc="1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50">
              <a:latin typeface="Times New Roman"/>
              <a:cs typeface="Times New Roman"/>
            </a:endParaRPr>
          </a:p>
          <a:p>
            <a:pPr marL="1329690">
              <a:lnSpc>
                <a:spcPts val="2875"/>
              </a:lnSpc>
              <a:tabLst>
                <a:tab pos="2425065" algn="l"/>
                <a:tab pos="3216275" algn="l"/>
                <a:tab pos="4312285" algn="l"/>
              </a:tabLst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字符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串	整数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浮点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数	列表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8452" y="671789"/>
            <a:ext cx="7195948" cy="4239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t.py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29665" algn="l"/>
                <a:tab pos="1410335" algn="l"/>
              </a:tabLst>
            </a:pPr>
            <a:r>
              <a:rPr lang="en-US" sz="2000" b="1" spc="-2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温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2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i="1" spc="-105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b="1" i="1" spc="-110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645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405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640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	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-240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-114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b="1" spc="175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2000" b="1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000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000" b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000" b="1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)/1.8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}C</a:t>
            </a:r>
            <a:r>
              <a:rPr sz="2000" b="1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1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1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Format(C</a:t>
            </a:r>
            <a:r>
              <a:rPr sz="2000" b="1" spc="3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 err="1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3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1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000" b="1" spc="1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i="1" spc="-114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b="1" i="1" spc="-105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b="1" i="1" spc="-100" dirty="0" smtClean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b="1" spc="55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459" dirty="0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000" b="1" spc="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	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2000" b="1" spc="2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1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000" b="1" spc="-2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2000" b="1" spc="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sz="2000" b="1" spc="-180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sz="2000" b="1" spc="-200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575" dirty="0" err="1" smtClean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b="1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spc="-2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sz="2000" b="1" spc="2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sz="2000" b="1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sz="2000" b="1" spc="105" dirty="0" err="1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70" dirty="0" err="1" smtClean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15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spc="15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sz="20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2745" indent="19939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</a:t>
            </a:r>
            <a:r>
              <a:rPr sz="200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2000" b="1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2745">
              <a:lnSpc>
                <a:spcPct val="100000"/>
              </a:lnSpc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编写上述代码，并保存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sz="20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t.p</a:t>
            </a:r>
            <a:r>
              <a:rPr sz="20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语句与函数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30" dirty="0">
                <a:solidFill>
                  <a:srgbClr val="DDDDDD"/>
                </a:solidFill>
                <a:latin typeface="FZLTZHB--B51-0"/>
                <a:cs typeface="FZLTZHB--B51-0"/>
              </a:rPr>
              <a:t>'f']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5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675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24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5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-2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678180" indent="-10604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538480" algn="ctr">
              <a:lnSpc>
                <a:spcPct val="100000"/>
              </a:lnSpc>
              <a:spcBef>
                <a:spcPts val="1805"/>
              </a:spcBef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赋值语</a:t>
            </a:r>
            <a:r>
              <a:rPr sz="2400" b="1" spc="-10" dirty="0">
                <a:solidFill>
                  <a:srgbClr val="006FC0"/>
                </a:solidFill>
                <a:latin typeface="Heiti SC"/>
                <a:cs typeface="Heiti SC"/>
              </a:rPr>
              <a:t>句</a:t>
            </a:r>
            <a:r>
              <a:rPr sz="2400" b="1" spc="-5" dirty="0">
                <a:latin typeface="Heiti SC"/>
                <a:cs typeface="Heiti SC"/>
              </a:rPr>
              <a:t>：由赋值符号构成的一行代码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赋值语句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832485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828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由赋值符号构成的一行代码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赋值语句用来给变量赋予新的数据值</a:t>
            </a:r>
            <a:endParaRPr sz="2400">
              <a:latin typeface="Heiti SC"/>
              <a:cs typeface="Heiti SC"/>
            </a:endParaRPr>
          </a:p>
          <a:p>
            <a:pPr marL="393700">
              <a:lnSpc>
                <a:spcPct val="100000"/>
              </a:lnSpc>
              <a:spcBef>
                <a:spcPts val="2055"/>
              </a:spcBef>
              <a:tabLst>
                <a:tab pos="4725670" algn="l"/>
              </a:tabLst>
            </a:pPr>
            <a:r>
              <a:rPr sz="2000" b="1" spc="-190" dirty="0">
                <a:latin typeface="FZLTZHB--B51-0"/>
                <a:cs typeface="FZLTZHB--B51-0"/>
              </a:rPr>
              <a:t>C=</a:t>
            </a:r>
            <a:r>
              <a:rPr sz="2000" b="1" spc="-105" dirty="0">
                <a:latin typeface="FZLTZHB--B51-0"/>
                <a:cs typeface="FZLTZHB--B51-0"/>
              </a:rPr>
              <a:t>(</a:t>
            </a: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430" dirty="0">
                <a:solidFill>
                  <a:srgbClr val="DDDDDD"/>
                </a:solidFill>
                <a:latin typeface="FZLTZHB--B51-0"/>
                <a:cs typeface="FZLTZHB--B51-0"/>
              </a:rPr>
              <a:t>Te</a:t>
            </a:r>
            <a:r>
              <a:rPr sz="2000" b="1" spc="-630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125" dirty="0">
                <a:solidFill>
                  <a:srgbClr val="DDDDDD"/>
                </a:solidFill>
                <a:latin typeface="FZLTZHB--B51-0"/>
                <a:cs typeface="FZLTZHB--B51-0"/>
              </a:rPr>
              <a:t>pS</a:t>
            </a:r>
            <a:r>
              <a:rPr sz="2000" b="1" spc="-7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4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spc="-270" dirty="0">
                <a:latin typeface="FZLTZHB--B51-0"/>
                <a:cs typeface="FZLTZHB--B51-0"/>
              </a:rPr>
              <a:t>-</a:t>
            </a:r>
            <a:r>
              <a:rPr sz="2000" b="1" spc="-45" dirty="0">
                <a:latin typeface="FZLTZHB--B51-0"/>
                <a:cs typeface="FZLTZHB--B51-0"/>
              </a:rPr>
              <a:t>32</a:t>
            </a:r>
            <a:r>
              <a:rPr sz="2000" b="1" spc="-40" dirty="0">
                <a:latin typeface="FZLTZHB--B51-0"/>
                <a:cs typeface="FZLTZHB--B51-0"/>
              </a:rPr>
              <a:t>)</a:t>
            </a:r>
            <a:r>
              <a:rPr sz="2000" b="1" spc="345" dirty="0">
                <a:latin typeface="FZLTZHB--B51-0"/>
                <a:cs typeface="FZLTZHB--B51-0"/>
              </a:rPr>
              <a:t>/1</a:t>
            </a:r>
            <a:r>
              <a:rPr sz="2000" b="1" spc="265" dirty="0">
                <a:latin typeface="FZLTZHB--B51-0"/>
                <a:cs typeface="FZLTZHB--B51-0"/>
              </a:rPr>
              <a:t>.</a:t>
            </a:r>
            <a:r>
              <a:rPr sz="2000" b="1" spc="-254" dirty="0">
                <a:latin typeface="FZLTZHB--B51-0"/>
                <a:cs typeface="FZLTZHB--B51-0"/>
              </a:rPr>
              <a:t>8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右侧运算结果赋给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</a:t>
            </a:r>
            <a:r>
              <a:rPr sz="2000" b="1" spc="-550" dirty="0">
                <a:latin typeface="FZLTZHB--B51-0"/>
                <a:cs typeface="FZLTZHB--B51-0"/>
              </a:rPr>
              <a:t>C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赋值语句右侧的数据类型同时作用于变量</a:t>
            </a:r>
            <a:endParaRPr sz="2400">
              <a:latin typeface="Heiti SC"/>
              <a:cs typeface="Heiti SC"/>
            </a:endParaRPr>
          </a:p>
          <a:p>
            <a:pPr marL="393700">
              <a:lnSpc>
                <a:spcPct val="100000"/>
              </a:lnSpc>
              <a:spcBef>
                <a:spcPts val="2055"/>
              </a:spcBef>
              <a:tabLst>
                <a:tab pos="2908300" algn="l"/>
              </a:tabLst>
            </a:pPr>
            <a:r>
              <a:rPr sz="2000" b="1" spc="-225" dirty="0">
                <a:latin typeface="FZLTZHB--B51-0"/>
                <a:cs typeface="FZLTZHB--B51-0"/>
              </a:rPr>
              <a:t>TempStr</a:t>
            </a:r>
            <a:r>
              <a:rPr sz="2000" b="1" spc="-240" dirty="0">
                <a:latin typeface="FZLTZHB--B51-0"/>
                <a:cs typeface="FZLTZHB--B51-0"/>
              </a:rPr>
              <a:t>=</a:t>
            </a:r>
            <a:r>
              <a:rPr sz="2000" b="1" spc="25" dirty="0">
                <a:solidFill>
                  <a:srgbClr val="900090"/>
                </a:solidFill>
                <a:latin typeface="FZLTZHB--B51-0"/>
                <a:cs typeface="FZLTZHB--B51-0"/>
              </a:rPr>
              <a:t>in</a:t>
            </a:r>
            <a:r>
              <a:rPr sz="2000" b="1" spc="30" dirty="0">
                <a:solidFill>
                  <a:srgbClr val="900090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900090"/>
                </a:solidFill>
                <a:latin typeface="FZLTZHB--B51-0"/>
                <a:cs typeface="FZLTZHB--B51-0"/>
              </a:rPr>
              <a:t>ut</a:t>
            </a:r>
            <a:r>
              <a:rPr sz="2000" b="1" spc="30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80" dirty="0">
                <a:latin typeface="FZLTZHB--B51-0"/>
                <a:cs typeface="FZLTZHB--B51-0"/>
              </a:rPr>
              <a:t>#input()</a:t>
            </a:r>
            <a:r>
              <a:rPr sz="2000" b="1" dirty="0">
                <a:latin typeface="Heiti SC"/>
                <a:cs typeface="Heiti SC"/>
              </a:rPr>
              <a:t>返回</a:t>
            </a:r>
            <a:r>
              <a:rPr sz="2000" b="1" spc="-15" dirty="0">
                <a:latin typeface="Heiti SC"/>
                <a:cs typeface="Heiti SC"/>
              </a:rPr>
              <a:t>一</a:t>
            </a:r>
            <a:r>
              <a:rPr sz="2000" b="1" dirty="0">
                <a:latin typeface="Heiti SC"/>
                <a:cs typeface="Heiti SC"/>
              </a:rPr>
              <a:t>个字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串，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dirty="0">
                <a:latin typeface="Heiti SC"/>
                <a:cs typeface="Heiti SC"/>
              </a:rPr>
              <a:t>也是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482715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DDDDD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30" dirty="0">
                <a:solidFill>
                  <a:srgbClr val="DDDDDD"/>
                </a:solidFill>
                <a:latin typeface="FZLTZHB--B51-0"/>
                <a:cs typeface="FZLTZHB--B51-0"/>
              </a:rPr>
              <a:t>'f']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4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DDDDD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DDDDD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90" dirty="0">
                <a:solidFill>
                  <a:srgbClr val="DDDDDD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DDDDD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DDDDD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DDDDD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DDDDD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68580" indent="50355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68580">
              <a:lnSpc>
                <a:spcPct val="100000"/>
              </a:lnSpc>
              <a:spcBef>
                <a:spcPts val="1805"/>
              </a:spcBef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分支语句</a:t>
            </a:r>
            <a:r>
              <a:rPr sz="2400" b="1" spc="-5" dirty="0">
                <a:latin typeface="Heiti SC"/>
                <a:cs typeface="Heiti SC"/>
              </a:rPr>
              <a:t>：由判断条件决定程序运行方向的语句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分支语句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8401050" cy="292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由判断条件决定程序运行方向的语句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使用保留</a:t>
            </a:r>
            <a:r>
              <a:rPr sz="2400" b="1" spc="-10" dirty="0">
                <a:latin typeface="Heiti SC"/>
                <a:cs typeface="Heiti SC"/>
              </a:rPr>
              <a:t>字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f</a:t>
            </a:r>
            <a:r>
              <a:rPr sz="2400" b="1" i="1" spc="-2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2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400" b="1" i="1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400" b="1" i="1" spc="-130" dirty="0">
                <a:solidFill>
                  <a:srgbClr val="FF7700"/>
                </a:solidFill>
                <a:latin typeface="Menlo"/>
                <a:cs typeface="Menlo"/>
              </a:rPr>
              <a:t>else</a:t>
            </a:r>
            <a:r>
              <a:rPr sz="2400" b="1" dirty="0">
                <a:latin typeface="Heiti SC"/>
                <a:cs typeface="Heiti SC"/>
              </a:rPr>
              <a:t>构成条件判断的分支结构</a:t>
            </a:r>
            <a:endParaRPr sz="2400">
              <a:latin typeface="Heiti SC"/>
              <a:cs typeface="Heiti SC"/>
            </a:endParaRPr>
          </a:p>
          <a:p>
            <a:pPr marL="469900">
              <a:lnSpc>
                <a:spcPct val="100000"/>
              </a:lnSpc>
              <a:spcBef>
                <a:spcPts val="2055"/>
              </a:spcBef>
              <a:tabLst>
                <a:tab pos="25654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145" dirty="0">
                <a:solidFill>
                  <a:srgbClr val="DDDDDD"/>
                </a:solidFill>
                <a:latin typeface="FZLTZHB--B51-0"/>
                <a:cs typeface="FZLTZHB--B51-0"/>
              </a:rPr>
              <a:t>TempStr[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440" dirty="0">
                <a:solidFill>
                  <a:srgbClr val="DDDDDD"/>
                </a:solidFill>
                <a:latin typeface="FZLTZHB--B51-0"/>
                <a:cs typeface="FZLTZHB--B51-0"/>
              </a:rPr>
              <a:t>['F','f'</a:t>
            </a:r>
            <a:r>
              <a:rPr sz="2000" b="1" spc="4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solidFill>
                  <a:srgbClr val="FF0000"/>
                </a:solidFill>
                <a:latin typeface="FZLTZHB--B51-0"/>
                <a:cs typeface="FZLTZHB--B51-0"/>
              </a:rPr>
              <a:t>:</a:t>
            </a:r>
            <a:r>
              <a:rPr sz="2000" b="1" spc="-19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15" dirty="0">
                <a:latin typeface="Heiti SC"/>
                <a:cs typeface="Heiti SC"/>
              </a:rPr>
              <a:t>条</a:t>
            </a:r>
            <a:r>
              <a:rPr sz="2000" b="1" dirty="0">
                <a:latin typeface="Heiti SC"/>
                <a:cs typeface="Heiti SC"/>
              </a:rPr>
              <a:t>件为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70" dirty="0">
                <a:latin typeface="FZLTZHB--B51-0"/>
                <a:cs typeface="FZLTZHB--B51-0"/>
              </a:rPr>
              <a:t>ru</a:t>
            </a:r>
            <a:r>
              <a:rPr sz="2000" b="1" spc="-90" dirty="0">
                <a:latin typeface="FZLTZHB--B51-0"/>
                <a:cs typeface="FZLTZHB--B51-0"/>
              </a:rPr>
              <a:t>e</a:t>
            </a:r>
            <a:r>
              <a:rPr sz="2000" b="1" dirty="0">
                <a:latin typeface="Heiti SC"/>
                <a:cs typeface="Heiti SC"/>
              </a:rPr>
              <a:t>则执</a:t>
            </a:r>
            <a:r>
              <a:rPr sz="2000" b="1" spc="-15" dirty="0">
                <a:latin typeface="Heiti SC"/>
                <a:cs typeface="Heiti SC"/>
              </a:rPr>
              <a:t>行</a:t>
            </a:r>
            <a:r>
              <a:rPr sz="2000" b="1" dirty="0">
                <a:latin typeface="Heiti SC"/>
                <a:cs typeface="Heiti SC"/>
              </a:rPr>
              <a:t>冒号</a:t>
            </a:r>
            <a:r>
              <a:rPr sz="2000" b="1" spc="-15" dirty="0">
                <a:latin typeface="Heiti SC"/>
                <a:cs typeface="Heiti SC"/>
              </a:rPr>
              <a:t>后</a:t>
            </a:r>
            <a:r>
              <a:rPr sz="2000" b="1" dirty="0">
                <a:latin typeface="Heiti SC"/>
                <a:cs typeface="Heiti SC"/>
              </a:rPr>
              <a:t>语句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每</a:t>
            </a:r>
            <a:r>
              <a:rPr sz="2400" b="1" spc="-5" dirty="0">
                <a:latin typeface="Heiti SC"/>
                <a:cs typeface="Heiti SC"/>
              </a:rPr>
              <a:t>个保留字所在行最后存在一个冒</a:t>
            </a:r>
            <a:r>
              <a:rPr sz="2400" b="1" dirty="0">
                <a:latin typeface="Heiti SC"/>
                <a:cs typeface="Heiti SC"/>
              </a:rPr>
              <a:t>号</a:t>
            </a:r>
            <a:r>
              <a:rPr sz="2400" b="1" spc="50" dirty="0">
                <a:latin typeface="Arial"/>
                <a:cs typeface="Arial"/>
              </a:rPr>
              <a:t>(:</a:t>
            </a:r>
            <a:r>
              <a:rPr sz="2400" b="1" spc="45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，语法的一部分</a:t>
            </a:r>
            <a:endParaRPr sz="2400">
              <a:latin typeface="Heiti SC"/>
              <a:cs typeface="Heiti SC"/>
            </a:endParaRPr>
          </a:p>
          <a:p>
            <a:pPr marL="469900">
              <a:lnSpc>
                <a:spcPct val="100000"/>
              </a:lnSpc>
              <a:spcBef>
                <a:spcPts val="2055"/>
              </a:spcBef>
            </a:pPr>
            <a:r>
              <a:rPr sz="2000" b="1" dirty="0">
                <a:latin typeface="Heiti SC"/>
                <a:cs typeface="Heiti SC"/>
              </a:rPr>
              <a:t>冒号及后续缩进用来表</a:t>
            </a:r>
            <a:r>
              <a:rPr sz="2000" b="1" spc="-15" dirty="0">
                <a:latin typeface="Heiti SC"/>
                <a:cs typeface="Heiti SC"/>
              </a:rPr>
              <a:t>示</a:t>
            </a:r>
            <a:r>
              <a:rPr sz="2000" b="1" dirty="0">
                <a:latin typeface="Heiti SC"/>
                <a:cs typeface="Heiti SC"/>
              </a:rPr>
              <a:t>后续</a:t>
            </a:r>
            <a:r>
              <a:rPr sz="2000" b="1" spc="-15" dirty="0">
                <a:latin typeface="Heiti SC"/>
                <a:cs typeface="Heiti SC"/>
              </a:rPr>
              <a:t>语</a:t>
            </a:r>
            <a:r>
              <a:rPr sz="2000" b="1" dirty="0">
                <a:latin typeface="Heiti SC"/>
                <a:cs typeface="Heiti SC"/>
              </a:rPr>
              <a:t>句与</a:t>
            </a:r>
            <a:r>
              <a:rPr sz="2000" b="1" spc="-15" dirty="0">
                <a:latin typeface="Heiti SC"/>
                <a:cs typeface="Heiti SC"/>
              </a:rPr>
              <a:t>条</a:t>
            </a:r>
            <a:r>
              <a:rPr sz="2000" b="1" dirty="0">
                <a:latin typeface="Heiti SC"/>
                <a:cs typeface="Heiti SC"/>
              </a:rPr>
              <a:t>件的</a:t>
            </a:r>
            <a:r>
              <a:rPr sz="2000" b="1" spc="-15" dirty="0">
                <a:latin typeface="Heiti SC"/>
                <a:cs typeface="Heiti SC"/>
              </a:rPr>
              <a:t>所</a:t>
            </a:r>
            <a:r>
              <a:rPr sz="2000" b="1" dirty="0">
                <a:latin typeface="Heiti SC"/>
                <a:cs typeface="Heiti SC"/>
              </a:rPr>
              <a:t>属关系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330315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solidFill>
                  <a:srgbClr val="DDDDDD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DDDDD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DDDDD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5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675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24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5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-2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DDDDD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DDDDD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DDDDD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DDDDD"/>
                </a:solidFill>
                <a:latin typeface="FZLTZHB--B51-0"/>
                <a:cs typeface="FZLTZHB--B51-0"/>
              </a:rPr>
              <a:t>8</a:t>
            </a:r>
            <a:r>
              <a:rPr sz="2000" b="1" spc="160" dirty="0">
                <a:solidFill>
                  <a:srgbClr val="DDDDDD"/>
                </a:solidFill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220979" indent="35115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208279" algn="ctr">
              <a:lnSpc>
                <a:spcPct val="100000"/>
              </a:lnSpc>
              <a:spcBef>
                <a:spcPts val="1805"/>
              </a:spcBef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函数</a:t>
            </a:r>
            <a:r>
              <a:rPr sz="2400" b="1" spc="-5" dirty="0">
                <a:latin typeface="Heiti SC"/>
                <a:cs typeface="Heiti SC"/>
              </a:rPr>
              <a:t>：根据输入参数产生不同输出的功能过程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442" y="583742"/>
            <a:ext cx="10407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000" spc="-5" dirty="0">
                <a:latin typeface="Arial Unicode MS"/>
                <a:cs typeface="Arial Unicode MS"/>
              </a:rPr>
              <a:t>函数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77008" y="1529831"/>
            <a:ext cx="5207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根据输入参数产生不同输出的功能过程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2350514"/>
            <a:ext cx="6660515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类似数学中的函数，</a:t>
            </a:r>
            <a:r>
              <a:rPr sz="2400" b="1" spc="90" dirty="0">
                <a:latin typeface="Heiti SC"/>
                <a:cs typeface="Heiti SC"/>
              </a:rPr>
              <a:t> </a:t>
            </a:r>
            <a:r>
              <a:rPr sz="2400" b="1" spc="45" dirty="0">
                <a:latin typeface="Arial"/>
                <a:cs typeface="Arial"/>
              </a:rPr>
              <a:t>y </a:t>
            </a:r>
            <a:r>
              <a:rPr sz="2400" b="1" spc="425" dirty="0">
                <a:latin typeface="Arial"/>
                <a:cs typeface="Arial"/>
              </a:rPr>
              <a:t>=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120" dirty="0">
                <a:latin typeface="Arial"/>
                <a:cs typeface="Arial"/>
              </a:rPr>
              <a:t>f(x)</a:t>
            </a:r>
            <a:endParaRPr sz="24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543935" algn="l"/>
                <a:tab pos="4839970" algn="l"/>
              </a:tabLst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式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错误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Heiti SC"/>
                <a:cs typeface="Heiti SC"/>
              </a:rPr>
              <a:t>打印输出	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函数采用</a:t>
            </a:r>
            <a:r>
              <a:rPr sz="2400" b="1" spc="100" dirty="0">
                <a:latin typeface="Heiti SC"/>
                <a:cs typeface="Heiti SC"/>
              </a:rPr>
              <a:t> 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函数名</a:t>
            </a:r>
            <a:r>
              <a:rPr sz="2400" b="1" spc="295" dirty="0">
                <a:latin typeface="Arial"/>
                <a:cs typeface="Arial"/>
              </a:rPr>
              <a:t>&gt;(</a:t>
            </a:r>
            <a:r>
              <a:rPr sz="2400" b="1" spc="375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参数</a:t>
            </a:r>
            <a:r>
              <a:rPr sz="2400" b="1" spc="350" dirty="0">
                <a:latin typeface="Arial"/>
                <a:cs typeface="Arial"/>
              </a:rPr>
              <a:t>&gt;</a:t>
            </a:r>
            <a:r>
              <a:rPr sz="2400" b="1" spc="200" dirty="0">
                <a:latin typeface="Arial"/>
                <a:cs typeface="Arial"/>
              </a:rPr>
              <a:t>)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方式使用</a:t>
            </a:r>
            <a:endParaRPr sz="240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505835" algn="l"/>
                <a:tab pos="3784600" algn="l"/>
              </a:tabLst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-250" dirty="0">
                <a:latin typeface="FZLTZHB--B51-0"/>
                <a:cs typeface="FZLTZHB--B51-0"/>
              </a:rPr>
              <a:t>(Te</a:t>
            </a:r>
            <a:r>
              <a:rPr sz="2000" b="1" spc="-415" dirty="0">
                <a:latin typeface="FZLTZHB--B51-0"/>
                <a:cs typeface="FZLTZHB--B51-0"/>
              </a:rPr>
              <a:t>m</a:t>
            </a:r>
            <a:r>
              <a:rPr sz="2000" b="1" spc="-125" dirty="0">
                <a:latin typeface="FZLTZHB--B51-0"/>
                <a:cs typeface="FZLTZHB--B51-0"/>
              </a:rPr>
              <a:t>pS</a:t>
            </a:r>
            <a:r>
              <a:rPr sz="2000" b="1" spc="-75" dirty="0">
                <a:latin typeface="FZLTZHB--B51-0"/>
                <a:cs typeface="FZLTZHB--B51-0"/>
              </a:rPr>
              <a:t>t</a:t>
            </a:r>
            <a:r>
              <a:rPr sz="2000" b="1" spc="105" dirty="0">
                <a:latin typeface="FZLTZHB--B51-0"/>
                <a:cs typeface="FZLTZHB--B51-0"/>
              </a:rPr>
              <a:t>r[</a:t>
            </a:r>
            <a:r>
              <a:rPr sz="2000" b="1" spc="170" dirty="0">
                <a:latin typeface="FZLTZHB--B51-0"/>
                <a:cs typeface="FZLTZHB--B51-0"/>
              </a:rPr>
              <a:t>0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00" dirty="0">
                <a:latin typeface="FZLTZHB--B51-0"/>
                <a:cs typeface="FZLTZHB--B51-0"/>
              </a:rPr>
              <a:t>TempStr[0</a:t>
            </a:r>
            <a:r>
              <a:rPr sz="2000" b="1" spc="-50" dirty="0">
                <a:latin typeface="FZLTZHB--B51-0"/>
                <a:cs typeface="FZLTZHB--B51-0"/>
              </a:rPr>
              <a:t>:</a:t>
            </a:r>
            <a:r>
              <a:rPr sz="2000" b="1" spc="-27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dirty="0">
                <a:latin typeface="Heiti SC"/>
                <a:cs typeface="Heiti SC"/>
              </a:rPr>
              <a:t>参数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DDDDD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DDDDD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776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DDDD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DDDDD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DDDDD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DDDDD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DDDDD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530" dirty="0">
                <a:solidFill>
                  <a:srgbClr val="DDDDDD"/>
                </a:solidFill>
                <a:latin typeface="FZLTZHB--B51-0"/>
                <a:cs typeface="FZLTZHB--B51-0"/>
              </a:rPr>
              <a:t>'f']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50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675" dirty="0">
                <a:solidFill>
                  <a:srgbClr val="DDDDDD"/>
                </a:solidFill>
                <a:latin typeface="FZLTZHB--B51-0"/>
                <a:cs typeface="FZLTZHB--B51-0"/>
              </a:rPr>
              <a:t>m</a:t>
            </a:r>
            <a:r>
              <a:rPr sz="2000" b="1" spc="-245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5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-2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125" dirty="0">
                <a:solidFill>
                  <a:srgbClr val="DDDDDD"/>
                </a:solidFill>
                <a:latin typeface="FZLTZHB--B51-0"/>
                <a:cs typeface="FZLTZHB--B51-0"/>
              </a:rPr>
              <a:t>0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DDDDD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-225" dirty="0">
                <a:solidFill>
                  <a:srgbClr val="DDDDDD"/>
                </a:solidFill>
                <a:latin typeface="FZLTZHB--B51-0"/>
                <a:cs typeface="FZLTZHB--B51-0"/>
              </a:rPr>
              <a:t>32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DDDD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DDDDD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DDDDD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DDDDD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DDDDD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DDDDD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DDDDD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DDDDD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DDDDD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DDDDD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DDDDD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DDDDD"/>
                </a:solidFill>
                <a:latin typeface="FZLTZHB--B51-0"/>
                <a:cs typeface="FZLTZHB--B51-0"/>
              </a:rPr>
              <a:t>'</a:t>
            </a:r>
            <a:r>
              <a:rPr sz="2000" b="1" spc="395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355" dirty="0">
                <a:solidFill>
                  <a:srgbClr val="DDDDDD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DDDDD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DDDDD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DDDDD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DDDDD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DDDDD"/>
                </a:solidFill>
                <a:latin typeface="FZLTZHB--B51-0"/>
                <a:cs typeface="FZLTZHB--B51-0"/>
              </a:rPr>
              <a:t>-</a:t>
            </a:r>
            <a:r>
              <a:rPr sz="2000" b="1" spc="260" dirty="0">
                <a:solidFill>
                  <a:srgbClr val="DDDDDD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DDDDD"/>
                </a:solidFill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DDDD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DDDD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DDDD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DDDD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DDDD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DDDDD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DDDDD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DDDDD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DDDDD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DDDDD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DDDDD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DDDDD"/>
                </a:solidFill>
                <a:latin typeface="FZLTZHB--B51-0"/>
                <a:cs typeface="FZLTZHB--B51-0"/>
              </a:rPr>
              <a:t>)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DDDD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DDDD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DDDD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DDDDD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539115" algn="ctr">
              <a:lnSpc>
                <a:spcPts val="2875"/>
              </a:lnSpc>
              <a:spcBef>
                <a:spcPts val="1805"/>
              </a:spcBef>
              <a:tabLst>
                <a:tab pos="1939925" algn="l"/>
                <a:tab pos="3340735" algn="l"/>
              </a:tabLst>
            </a:pP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赋值语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句	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分支语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句	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4557" y="2303830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P</a:t>
            </a:r>
            <a:r>
              <a:rPr spc="-45" dirty="0"/>
              <a:t>y</a:t>
            </a:r>
            <a:r>
              <a:rPr spc="290" dirty="0"/>
              <a:t>thon</a:t>
            </a:r>
            <a:r>
              <a:rPr spc="-5" dirty="0">
                <a:latin typeface="Arial Unicode MS"/>
                <a:cs typeface="Arial Unicode MS"/>
              </a:rPr>
              <a:t>程序的输入输出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609600" indent="-37465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609600">
              <a:lnSpc>
                <a:spcPct val="100000"/>
              </a:lnSpc>
              <a:spcBef>
                <a:spcPts val="1805"/>
              </a:spcBef>
            </a:pPr>
            <a:r>
              <a:rPr sz="2400" b="1" spc="1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：从控制台获得用户输入的函数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运行效果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0161" y="1620010"/>
            <a:ext cx="35052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8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21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b="1" spc="-18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b="1" spc="-21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打开文件，按</a:t>
            </a:r>
            <a:r>
              <a:rPr sz="2400" b="1" spc="1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868" y="2910839"/>
            <a:ext cx="38481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3291" y="2910839"/>
            <a:ext cx="3791712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68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输入函数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input()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74319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29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从控制台获得用户输入的函数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latin typeface="Arial"/>
                <a:cs typeface="Arial"/>
              </a:rPr>
              <a:t>input</a:t>
            </a:r>
            <a:r>
              <a:rPr sz="2400" b="1" spc="135" dirty="0">
                <a:latin typeface="Arial"/>
                <a:cs typeface="Arial"/>
              </a:rPr>
              <a:t>(</a:t>
            </a:r>
            <a:r>
              <a:rPr sz="2400" b="1" spc="130" dirty="0">
                <a:latin typeface="Arial"/>
                <a:cs typeface="Arial"/>
              </a:rPr>
              <a:t>)</a:t>
            </a:r>
            <a:r>
              <a:rPr sz="2400" b="1" spc="-5" dirty="0">
                <a:latin typeface="Heiti SC"/>
                <a:cs typeface="Heiti SC"/>
              </a:rPr>
              <a:t>函数的使用格式：</a:t>
            </a:r>
            <a:endParaRPr sz="2400">
              <a:latin typeface="Heiti SC"/>
              <a:cs typeface="Heiti SC"/>
            </a:endParaRPr>
          </a:p>
          <a:p>
            <a:pPr marL="1612900">
              <a:lnSpc>
                <a:spcPct val="100000"/>
              </a:lnSpc>
              <a:spcBef>
                <a:spcPts val="2055"/>
              </a:spcBef>
            </a:pPr>
            <a:r>
              <a:rPr sz="2000" b="1" spc="350" dirty="0">
                <a:latin typeface="Arial"/>
                <a:cs typeface="Arial"/>
              </a:rPr>
              <a:t>&lt;</a:t>
            </a:r>
            <a:r>
              <a:rPr sz="2000" b="1" dirty="0">
                <a:latin typeface="Heiti SC"/>
                <a:cs typeface="Heiti SC"/>
              </a:rPr>
              <a:t>变量</a:t>
            </a:r>
            <a:r>
              <a:rPr sz="2000" b="1" spc="355" dirty="0">
                <a:latin typeface="Arial"/>
                <a:cs typeface="Arial"/>
              </a:rPr>
              <a:t>&gt;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355" dirty="0">
                <a:latin typeface="Arial"/>
                <a:cs typeface="Arial"/>
              </a:rPr>
              <a:t>=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提示</a:t>
            </a:r>
            <a:r>
              <a:rPr sz="2000" b="1" spc="-15" dirty="0">
                <a:latin typeface="Heiti SC"/>
                <a:cs typeface="Heiti SC"/>
              </a:rPr>
              <a:t>信</a:t>
            </a:r>
            <a:r>
              <a:rPr sz="2000" b="1" dirty="0">
                <a:latin typeface="Heiti SC"/>
                <a:cs typeface="Heiti SC"/>
              </a:rPr>
              <a:t>息字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用户输入的信息以字符串类型保存</a:t>
            </a:r>
            <a:r>
              <a:rPr sz="2400" b="1" spc="-35" dirty="0">
                <a:latin typeface="Heiti SC"/>
                <a:cs typeface="Heiti SC"/>
              </a:rPr>
              <a:t>在</a:t>
            </a:r>
            <a:r>
              <a:rPr sz="2400" b="1" spc="420" dirty="0">
                <a:latin typeface="Arial"/>
                <a:cs typeface="Arial"/>
              </a:rPr>
              <a:t>&lt;</a:t>
            </a:r>
            <a:r>
              <a:rPr sz="2400" b="1" spc="-5" dirty="0">
                <a:latin typeface="Heiti SC"/>
                <a:cs typeface="Heiti SC"/>
              </a:rPr>
              <a:t>变量</a:t>
            </a:r>
            <a:r>
              <a:rPr sz="2400" b="1" spc="420" dirty="0">
                <a:latin typeface="Arial"/>
                <a:cs typeface="Arial"/>
              </a:rPr>
              <a:t>&gt;</a:t>
            </a:r>
            <a:r>
              <a:rPr sz="2400" b="1" dirty="0">
                <a:latin typeface="Heiti SC"/>
                <a:cs typeface="Heiti SC"/>
              </a:rPr>
              <a:t>中</a:t>
            </a:r>
            <a:endParaRPr sz="240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1739264" algn="l"/>
                <a:tab pos="2019935" algn="l"/>
                <a:tab pos="4178300" algn="l"/>
                <a:tab pos="4458970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0" dirty="0">
                <a:latin typeface="FZLTZHB--B51-0"/>
                <a:cs typeface="FZLTZHB--B51-0"/>
              </a:rPr>
              <a:t>TempStr</a:t>
            </a:r>
            <a:r>
              <a:rPr sz="2000" b="1" dirty="0">
                <a:latin typeface="Heiti SC"/>
                <a:cs typeface="Heiti SC"/>
              </a:rPr>
              <a:t>保存</a:t>
            </a:r>
            <a:r>
              <a:rPr sz="2000" b="1" spc="-10" dirty="0">
                <a:latin typeface="Heiti SC"/>
                <a:cs typeface="Heiti SC"/>
              </a:rPr>
              <a:t>用</a:t>
            </a:r>
            <a:r>
              <a:rPr sz="2000" b="1" dirty="0">
                <a:latin typeface="Heiti SC"/>
                <a:cs typeface="Heiti SC"/>
              </a:rPr>
              <a:t>户输入的信息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367145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09700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4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D9D9D9"/>
                </a:solidFill>
                <a:latin typeface="FZLTZHB--B51-0"/>
                <a:cs typeface="FZLTZHB--B51-0"/>
              </a:rPr>
              <a:t>v</a:t>
            </a:r>
            <a:r>
              <a:rPr sz="2000" b="1" spc="-150" dirty="0">
                <a:solidFill>
                  <a:srgbClr val="D9D9D9"/>
                </a:solidFill>
                <a:latin typeface="FZLTZHB--B51-0"/>
                <a:cs typeface="FZLTZHB--B51-0"/>
              </a:rPr>
              <a:t>al(Tem</a:t>
            </a:r>
            <a:r>
              <a:rPr sz="2000" b="1" spc="-175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90" dirty="0">
                <a:solidFill>
                  <a:srgbClr val="D9D9D9"/>
                </a:solidFill>
                <a:latin typeface="FZLTZHB--B51-0"/>
                <a:cs typeface="FZLTZHB--B51-0"/>
              </a:rPr>
              <a:t>0: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20" dirty="0">
                <a:solidFill>
                  <a:srgbClr val="D9D9D9"/>
                </a:solidFill>
                <a:latin typeface="FZLTZHB--B51-0"/>
                <a:cs typeface="FZLTZHB--B51-0"/>
              </a:rPr>
              <a:t>*eval(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-44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245" dirty="0">
                <a:solidFill>
                  <a:srgbClr val="D9D9D9"/>
                </a:solidFill>
                <a:latin typeface="FZLTZHB--B51-0"/>
                <a:cs typeface="FZLTZHB--B51-0"/>
              </a:rPr>
              <a:t>tr[0</a:t>
            </a:r>
            <a:r>
              <a:rPr sz="2000" b="1" spc="17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50" dirty="0">
                <a:solidFill>
                  <a:srgbClr val="D9D9D9"/>
                </a:solidFill>
                <a:latin typeface="FZLTZHB--B51-0"/>
                <a:cs typeface="FZLTZHB--B51-0"/>
              </a:rPr>
              <a:t>])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90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86055" indent="386080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73355" algn="ctr">
              <a:lnSpc>
                <a:spcPct val="100000"/>
              </a:lnSpc>
              <a:spcBef>
                <a:spcPts val="1805"/>
              </a:spcBef>
            </a:pPr>
            <a:r>
              <a:rPr sz="2400" b="1" spc="13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8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：以字符形式向控制台输出结果的函数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280" dirty="0"/>
              <a:t>prin</a:t>
            </a:r>
            <a:r>
              <a:rPr spc="180" dirty="0"/>
              <a:t>t</a:t>
            </a:r>
            <a:r>
              <a:rPr spc="-5" dirty="0"/>
              <a:t>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303" y="1529831"/>
            <a:ext cx="7570470" cy="294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90" dirty="0">
                <a:latin typeface="Arial"/>
                <a:cs typeface="Arial"/>
              </a:rPr>
              <a:t>r</a:t>
            </a:r>
            <a:r>
              <a:rPr sz="2400" b="1" spc="105" dirty="0">
                <a:latin typeface="Arial"/>
                <a:cs typeface="Arial"/>
              </a:rPr>
              <a:t>int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函数的基本使用格式：</a:t>
            </a:r>
            <a:endParaRPr sz="2400" dirty="0">
              <a:latin typeface="Heiti SC"/>
              <a:cs typeface="Heiti SC"/>
            </a:endParaRPr>
          </a:p>
          <a:p>
            <a:pPr marL="1967864">
              <a:lnSpc>
                <a:spcPct val="100000"/>
              </a:lnSpc>
              <a:spcBef>
                <a:spcPts val="205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拟输出字</a:t>
            </a:r>
            <a:r>
              <a:rPr sz="2000" b="1" spc="-15" dirty="0">
                <a:latin typeface="Heiti SC"/>
                <a:cs typeface="Heiti SC"/>
              </a:rPr>
              <a:t>符</a:t>
            </a:r>
            <a:r>
              <a:rPr sz="2000" b="1" dirty="0">
                <a:latin typeface="Heiti SC"/>
                <a:cs typeface="Heiti SC"/>
              </a:rPr>
              <a:t>串或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spc="5" dirty="0">
                <a:latin typeface="Heiti SC"/>
                <a:cs typeface="Heiti SC"/>
              </a:rPr>
              <a:t>量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字符串类型的一对引号仅在程序内部使用，输出无引号</a:t>
            </a:r>
            <a:endParaRPr sz="2400" dirty="0">
              <a:latin typeface="Heiti SC"/>
              <a:cs typeface="Heiti SC"/>
            </a:endParaRPr>
          </a:p>
          <a:p>
            <a:pPr marL="622300">
              <a:lnSpc>
                <a:spcPct val="100000"/>
              </a:lnSpc>
              <a:spcBef>
                <a:spcPts val="2055"/>
              </a:spcBef>
              <a:tabLst>
                <a:tab pos="3613785" algn="l"/>
                <a:tab pos="3893185" algn="l"/>
                <a:tab pos="5557520" algn="l"/>
              </a:tabLst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式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错误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185" dirty="0">
                <a:latin typeface="FZLTZHB--B51-0"/>
                <a:cs typeface="FZLTZHB--B51-0"/>
              </a:rPr>
              <a:t>#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dirty="0">
                <a:latin typeface="Heiti SC"/>
                <a:cs typeface="Heiti SC"/>
              </a:rPr>
              <a:t>向控制台输出	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输入格式错误</a:t>
            </a:r>
            <a:endParaRPr sz="20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3214370"/>
            <a:ext cx="196215" cy="151765"/>
          </a:xfrm>
          <a:custGeom>
            <a:avLst/>
            <a:gdLst/>
            <a:ahLst/>
            <a:cxnLst/>
            <a:rect l="l" t="t" r="r" b="b"/>
            <a:pathLst>
              <a:path w="196214" h="151764">
                <a:moveTo>
                  <a:pt x="184264" y="0"/>
                </a:moveTo>
                <a:lnTo>
                  <a:pt x="0" y="69534"/>
                </a:lnTo>
                <a:lnTo>
                  <a:pt x="1073" y="79246"/>
                </a:lnTo>
                <a:lnTo>
                  <a:pt x="2093" y="92780"/>
                </a:lnTo>
                <a:lnTo>
                  <a:pt x="3103" y="110663"/>
                </a:lnTo>
                <a:lnTo>
                  <a:pt x="3475" y="126504"/>
                </a:lnTo>
                <a:lnTo>
                  <a:pt x="3099" y="138781"/>
                </a:lnTo>
                <a:lnTo>
                  <a:pt x="2019" y="147447"/>
                </a:lnTo>
                <a:lnTo>
                  <a:pt x="9258" y="151256"/>
                </a:lnTo>
                <a:lnTo>
                  <a:pt x="195821" y="85090"/>
                </a:lnTo>
                <a:lnTo>
                  <a:pt x="194944" y="78986"/>
                </a:lnTo>
                <a:lnTo>
                  <a:pt x="193055" y="63606"/>
                </a:lnTo>
                <a:lnTo>
                  <a:pt x="191812" y="49426"/>
                </a:lnTo>
                <a:lnTo>
                  <a:pt x="191220" y="36445"/>
                </a:lnTo>
                <a:lnTo>
                  <a:pt x="191284" y="24663"/>
                </a:lnTo>
                <a:lnTo>
                  <a:pt x="192012" y="14081"/>
                </a:lnTo>
                <a:lnTo>
                  <a:pt x="193408" y="4699"/>
                </a:lnTo>
                <a:lnTo>
                  <a:pt x="184264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120" y="2566284"/>
            <a:ext cx="1217295" cy="848360"/>
          </a:xfrm>
          <a:custGeom>
            <a:avLst/>
            <a:gdLst/>
            <a:ahLst/>
            <a:cxnLst/>
            <a:rect l="l" t="t" r="r" b="b"/>
            <a:pathLst>
              <a:path w="1217295" h="848360">
                <a:moveTo>
                  <a:pt x="246520" y="369828"/>
                </a:moveTo>
                <a:lnTo>
                  <a:pt x="62865" y="369828"/>
                </a:lnTo>
                <a:lnTo>
                  <a:pt x="68453" y="372749"/>
                </a:lnTo>
                <a:lnTo>
                  <a:pt x="72294" y="379601"/>
                </a:lnTo>
                <a:lnTo>
                  <a:pt x="92185" y="424361"/>
                </a:lnTo>
                <a:lnTo>
                  <a:pt x="108762" y="468625"/>
                </a:lnTo>
                <a:lnTo>
                  <a:pt x="181831" y="674871"/>
                </a:lnTo>
                <a:lnTo>
                  <a:pt x="197892" y="721979"/>
                </a:lnTo>
                <a:lnTo>
                  <a:pt x="211485" y="767520"/>
                </a:lnTo>
                <a:lnTo>
                  <a:pt x="215900" y="789309"/>
                </a:lnTo>
                <a:lnTo>
                  <a:pt x="213487" y="795024"/>
                </a:lnTo>
                <a:lnTo>
                  <a:pt x="205591" y="800400"/>
                </a:lnTo>
                <a:lnTo>
                  <a:pt x="198035" y="804082"/>
                </a:lnTo>
                <a:lnTo>
                  <a:pt x="185318" y="809744"/>
                </a:lnTo>
                <a:lnTo>
                  <a:pt x="167513" y="817376"/>
                </a:lnTo>
                <a:lnTo>
                  <a:pt x="165354" y="822075"/>
                </a:lnTo>
                <a:lnTo>
                  <a:pt x="173735" y="845951"/>
                </a:lnTo>
                <a:lnTo>
                  <a:pt x="178585" y="847794"/>
                </a:lnTo>
                <a:lnTo>
                  <a:pt x="189963" y="843119"/>
                </a:lnTo>
                <a:lnTo>
                  <a:pt x="213011" y="834004"/>
                </a:lnTo>
                <a:lnTo>
                  <a:pt x="261640" y="816076"/>
                </a:lnTo>
                <a:lnTo>
                  <a:pt x="308953" y="800373"/>
                </a:lnTo>
                <a:lnTo>
                  <a:pt x="334391" y="792611"/>
                </a:lnTo>
                <a:lnTo>
                  <a:pt x="336804" y="788166"/>
                </a:lnTo>
                <a:lnTo>
                  <a:pt x="331721" y="773688"/>
                </a:lnTo>
                <a:lnTo>
                  <a:pt x="273939" y="773688"/>
                </a:lnTo>
                <a:lnTo>
                  <a:pt x="268351" y="770767"/>
                </a:lnTo>
                <a:lnTo>
                  <a:pt x="249445" y="730947"/>
                </a:lnTo>
                <a:lnTo>
                  <a:pt x="233940" y="690956"/>
                </a:lnTo>
                <a:lnTo>
                  <a:pt x="140589" y="427867"/>
                </a:lnTo>
                <a:lnTo>
                  <a:pt x="344369" y="427867"/>
                </a:lnTo>
                <a:lnTo>
                  <a:pt x="246520" y="369828"/>
                </a:lnTo>
                <a:close/>
              </a:path>
              <a:path w="1217295" h="848360">
                <a:moveTo>
                  <a:pt x="328421" y="764290"/>
                </a:moveTo>
                <a:lnTo>
                  <a:pt x="314798" y="764646"/>
                </a:lnTo>
                <a:lnTo>
                  <a:pt x="298480" y="769156"/>
                </a:lnTo>
                <a:lnTo>
                  <a:pt x="287315" y="771965"/>
                </a:lnTo>
                <a:lnTo>
                  <a:pt x="281305" y="773053"/>
                </a:lnTo>
                <a:lnTo>
                  <a:pt x="273939" y="773688"/>
                </a:lnTo>
                <a:lnTo>
                  <a:pt x="331721" y="773688"/>
                </a:lnTo>
                <a:lnTo>
                  <a:pt x="328421" y="764290"/>
                </a:lnTo>
                <a:close/>
              </a:path>
              <a:path w="1217295" h="848360">
                <a:moveTo>
                  <a:pt x="344369" y="427867"/>
                </a:moveTo>
                <a:lnTo>
                  <a:pt x="140589" y="427867"/>
                </a:lnTo>
                <a:lnTo>
                  <a:pt x="291403" y="519492"/>
                </a:lnTo>
                <a:lnTo>
                  <a:pt x="501729" y="644456"/>
                </a:lnTo>
                <a:lnTo>
                  <a:pt x="570048" y="683460"/>
                </a:lnTo>
                <a:lnTo>
                  <a:pt x="598416" y="699138"/>
                </a:lnTo>
                <a:lnTo>
                  <a:pt x="618715" y="695184"/>
                </a:lnTo>
                <a:lnTo>
                  <a:pt x="661162" y="687582"/>
                </a:lnTo>
                <a:lnTo>
                  <a:pt x="664229" y="681972"/>
                </a:lnTo>
                <a:lnTo>
                  <a:pt x="661588" y="676106"/>
                </a:lnTo>
                <a:lnTo>
                  <a:pt x="658711" y="669483"/>
                </a:lnTo>
                <a:lnTo>
                  <a:pt x="640797" y="625006"/>
                </a:lnTo>
                <a:lnTo>
                  <a:pt x="627229" y="589223"/>
                </a:lnTo>
                <a:lnTo>
                  <a:pt x="615120" y="556391"/>
                </a:lnTo>
                <a:lnTo>
                  <a:pt x="568959" y="556391"/>
                </a:lnTo>
                <a:lnTo>
                  <a:pt x="452797" y="490885"/>
                </a:lnTo>
                <a:lnTo>
                  <a:pt x="344369" y="427867"/>
                </a:lnTo>
                <a:close/>
              </a:path>
              <a:path w="1217295" h="848360">
                <a:moveTo>
                  <a:pt x="504735" y="234827"/>
                </a:moveTo>
                <a:lnTo>
                  <a:pt x="444119" y="234827"/>
                </a:lnTo>
                <a:lnTo>
                  <a:pt x="449706" y="237748"/>
                </a:lnTo>
                <a:lnTo>
                  <a:pt x="453548" y="244600"/>
                </a:lnTo>
                <a:lnTo>
                  <a:pt x="473439" y="289360"/>
                </a:lnTo>
                <a:lnTo>
                  <a:pt x="490016" y="333624"/>
                </a:lnTo>
                <a:lnTo>
                  <a:pt x="568959" y="556391"/>
                </a:lnTo>
                <a:lnTo>
                  <a:pt x="615120" y="556391"/>
                </a:lnTo>
                <a:lnTo>
                  <a:pt x="599930" y="514413"/>
                </a:lnTo>
                <a:lnTo>
                  <a:pt x="536367" y="335145"/>
                </a:lnTo>
                <a:lnTo>
                  <a:pt x="519784" y="286593"/>
                </a:lnTo>
                <a:lnTo>
                  <a:pt x="506191" y="241010"/>
                </a:lnTo>
                <a:lnTo>
                  <a:pt x="504735" y="234827"/>
                </a:lnTo>
                <a:close/>
              </a:path>
              <a:path w="1217295" h="848360">
                <a:moveTo>
                  <a:pt x="136563" y="303933"/>
                </a:moveTo>
                <a:lnTo>
                  <a:pt x="91570" y="321420"/>
                </a:lnTo>
                <a:lnTo>
                  <a:pt x="51547" y="335645"/>
                </a:lnTo>
                <a:lnTo>
                  <a:pt x="15131" y="347199"/>
                </a:lnTo>
                <a:lnTo>
                  <a:pt x="2412" y="350905"/>
                </a:lnTo>
                <a:lnTo>
                  <a:pt x="0" y="355223"/>
                </a:lnTo>
                <a:lnTo>
                  <a:pt x="8381" y="379099"/>
                </a:lnTo>
                <a:lnTo>
                  <a:pt x="22083" y="378859"/>
                </a:lnTo>
                <a:lnTo>
                  <a:pt x="38397" y="374345"/>
                </a:lnTo>
                <a:lnTo>
                  <a:pt x="49517" y="371504"/>
                </a:lnTo>
                <a:lnTo>
                  <a:pt x="55499" y="370336"/>
                </a:lnTo>
                <a:lnTo>
                  <a:pt x="62865" y="369828"/>
                </a:lnTo>
                <a:lnTo>
                  <a:pt x="246520" y="369828"/>
                </a:lnTo>
                <a:lnTo>
                  <a:pt x="136563" y="303933"/>
                </a:lnTo>
                <a:close/>
              </a:path>
              <a:path w="1217295" h="848360">
                <a:moveTo>
                  <a:pt x="539451" y="160784"/>
                </a:moveTo>
                <a:lnTo>
                  <a:pt x="483010" y="182865"/>
                </a:lnTo>
                <a:lnTo>
                  <a:pt x="444817" y="196495"/>
                </a:lnTo>
                <a:lnTo>
                  <a:pt x="383667" y="215904"/>
                </a:lnTo>
                <a:lnTo>
                  <a:pt x="381254" y="220222"/>
                </a:lnTo>
                <a:lnTo>
                  <a:pt x="389635" y="244098"/>
                </a:lnTo>
                <a:lnTo>
                  <a:pt x="403300" y="243858"/>
                </a:lnTo>
                <a:lnTo>
                  <a:pt x="419597" y="239344"/>
                </a:lnTo>
                <a:lnTo>
                  <a:pt x="430748" y="236503"/>
                </a:lnTo>
                <a:lnTo>
                  <a:pt x="436753" y="235335"/>
                </a:lnTo>
                <a:lnTo>
                  <a:pt x="444119" y="234827"/>
                </a:lnTo>
                <a:lnTo>
                  <a:pt x="504735" y="234827"/>
                </a:lnTo>
                <a:lnTo>
                  <a:pt x="504315" y="233041"/>
                </a:lnTo>
                <a:lnTo>
                  <a:pt x="503046" y="226445"/>
                </a:lnTo>
                <a:lnTo>
                  <a:pt x="501777" y="219333"/>
                </a:lnTo>
                <a:lnTo>
                  <a:pt x="504190" y="213491"/>
                </a:lnTo>
                <a:lnTo>
                  <a:pt x="512168" y="208258"/>
                </a:lnTo>
                <a:lnTo>
                  <a:pt x="519666" y="204546"/>
                </a:lnTo>
                <a:lnTo>
                  <a:pt x="532344" y="198860"/>
                </a:lnTo>
                <a:lnTo>
                  <a:pt x="550164" y="191266"/>
                </a:lnTo>
                <a:lnTo>
                  <a:pt x="552704" y="186313"/>
                </a:lnTo>
                <a:lnTo>
                  <a:pt x="544321" y="162564"/>
                </a:lnTo>
                <a:lnTo>
                  <a:pt x="539451" y="160784"/>
                </a:lnTo>
                <a:close/>
              </a:path>
              <a:path w="1217295" h="848360">
                <a:moveTo>
                  <a:pt x="1056222" y="0"/>
                </a:moveTo>
                <a:lnTo>
                  <a:pt x="1006412" y="2257"/>
                </a:lnTo>
                <a:lnTo>
                  <a:pt x="956815" y="9568"/>
                </a:lnTo>
                <a:lnTo>
                  <a:pt x="919332" y="18529"/>
                </a:lnTo>
                <a:lnTo>
                  <a:pt x="881277" y="30598"/>
                </a:lnTo>
                <a:lnTo>
                  <a:pt x="841950" y="46998"/>
                </a:lnTo>
                <a:lnTo>
                  <a:pt x="806443" y="65984"/>
                </a:lnTo>
                <a:lnTo>
                  <a:pt x="774664" y="87735"/>
                </a:lnTo>
                <a:lnTo>
                  <a:pt x="737933" y="121350"/>
                </a:lnTo>
                <a:lnTo>
                  <a:pt x="707450" y="160629"/>
                </a:lnTo>
                <a:lnTo>
                  <a:pt x="684753" y="204501"/>
                </a:lnTo>
                <a:lnTo>
                  <a:pt x="672440" y="250133"/>
                </a:lnTo>
                <a:lnTo>
                  <a:pt x="669524" y="285981"/>
                </a:lnTo>
                <a:lnTo>
                  <a:pt x="669766" y="298266"/>
                </a:lnTo>
                <a:lnTo>
                  <a:pt x="674162" y="336193"/>
                </a:lnTo>
                <a:lnTo>
                  <a:pt x="684104" y="375832"/>
                </a:lnTo>
                <a:lnTo>
                  <a:pt x="698727" y="413661"/>
                </a:lnTo>
                <a:lnTo>
                  <a:pt x="717007" y="447497"/>
                </a:lnTo>
                <a:lnTo>
                  <a:pt x="747385" y="487975"/>
                </a:lnTo>
                <a:lnTo>
                  <a:pt x="776740" y="516596"/>
                </a:lnTo>
                <a:lnTo>
                  <a:pt x="813539" y="542517"/>
                </a:lnTo>
                <a:lnTo>
                  <a:pt x="853538" y="560635"/>
                </a:lnTo>
                <a:lnTo>
                  <a:pt x="896797" y="570922"/>
                </a:lnTo>
                <a:lnTo>
                  <a:pt x="927477" y="573417"/>
                </a:lnTo>
                <a:lnTo>
                  <a:pt x="943375" y="573352"/>
                </a:lnTo>
                <a:lnTo>
                  <a:pt x="993332" y="567896"/>
                </a:lnTo>
                <a:lnTo>
                  <a:pt x="1046727" y="554527"/>
                </a:lnTo>
                <a:lnTo>
                  <a:pt x="1090249" y="538371"/>
                </a:lnTo>
                <a:lnTo>
                  <a:pt x="1125287" y="520919"/>
                </a:lnTo>
                <a:lnTo>
                  <a:pt x="1152046" y="504142"/>
                </a:lnTo>
                <a:lnTo>
                  <a:pt x="1000192" y="504142"/>
                </a:lnTo>
                <a:lnTo>
                  <a:pt x="988186" y="503890"/>
                </a:lnTo>
                <a:lnTo>
                  <a:pt x="941948" y="495117"/>
                </a:lnTo>
                <a:lnTo>
                  <a:pt x="897264" y="474245"/>
                </a:lnTo>
                <a:lnTo>
                  <a:pt x="858700" y="444257"/>
                </a:lnTo>
                <a:lnTo>
                  <a:pt x="833679" y="415446"/>
                </a:lnTo>
                <a:lnTo>
                  <a:pt x="811913" y="380954"/>
                </a:lnTo>
                <a:lnTo>
                  <a:pt x="793324" y="340543"/>
                </a:lnTo>
                <a:lnTo>
                  <a:pt x="780391" y="299332"/>
                </a:lnTo>
                <a:lnTo>
                  <a:pt x="774359" y="261282"/>
                </a:lnTo>
                <a:lnTo>
                  <a:pt x="773786" y="250133"/>
                </a:lnTo>
                <a:lnTo>
                  <a:pt x="773787" y="236818"/>
                </a:lnTo>
                <a:lnTo>
                  <a:pt x="781052" y="189705"/>
                </a:lnTo>
                <a:lnTo>
                  <a:pt x="800445" y="145299"/>
                </a:lnTo>
                <a:lnTo>
                  <a:pt x="832675" y="108365"/>
                </a:lnTo>
                <a:lnTo>
                  <a:pt x="865343" y="86007"/>
                </a:lnTo>
                <a:lnTo>
                  <a:pt x="905686" y="68094"/>
                </a:lnTo>
                <a:lnTo>
                  <a:pt x="944643" y="58422"/>
                </a:lnTo>
                <a:lnTo>
                  <a:pt x="969357" y="56486"/>
                </a:lnTo>
                <a:lnTo>
                  <a:pt x="1080976" y="56486"/>
                </a:lnTo>
                <a:lnTo>
                  <a:pt x="1079676" y="50239"/>
                </a:lnTo>
                <a:lnTo>
                  <a:pt x="1077435" y="38193"/>
                </a:lnTo>
                <a:lnTo>
                  <a:pt x="1075486" y="26223"/>
                </a:lnTo>
                <a:lnTo>
                  <a:pt x="1073919" y="14981"/>
                </a:lnTo>
                <a:lnTo>
                  <a:pt x="1072642" y="3814"/>
                </a:lnTo>
                <a:lnTo>
                  <a:pt x="1056222" y="0"/>
                </a:lnTo>
                <a:close/>
              </a:path>
              <a:path w="1217295" h="848360">
                <a:moveTo>
                  <a:pt x="1203837" y="405268"/>
                </a:moveTo>
                <a:lnTo>
                  <a:pt x="1175969" y="432461"/>
                </a:lnTo>
                <a:lnTo>
                  <a:pt x="1135120" y="462315"/>
                </a:lnTo>
                <a:lnTo>
                  <a:pt x="1101296" y="480073"/>
                </a:lnTo>
                <a:lnTo>
                  <a:pt x="1063595" y="494036"/>
                </a:lnTo>
                <a:lnTo>
                  <a:pt x="1024837" y="502356"/>
                </a:lnTo>
                <a:lnTo>
                  <a:pt x="1000192" y="504142"/>
                </a:lnTo>
                <a:lnTo>
                  <a:pt x="1152046" y="504142"/>
                </a:lnTo>
                <a:lnTo>
                  <a:pt x="1186827" y="476794"/>
                </a:lnTo>
                <a:lnTo>
                  <a:pt x="1216914" y="408690"/>
                </a:lnTo>
                <a:lnTo>
                  <a:pt x="1203837" y="405268"/>
                </a:lnTo>
                <a:close/>
              </a:path>
              <a:path w="1217295" h="848360">
                <a:moveTo>
                  <a:pt x="1080976" y="56486"/>
                </a:moveTo>
                <a:lnTo>
                  <a:pt x="969357" y="56486"/>
                </a:lnTo>
                <a:lnTo>
                  <a:pt x="981372" y="56939"/>
                </a:lnTo>
                <a:lnTo>
                  <a:pt x="993176" y="58369"/>
                </a:lnTo>
                <a:lnTo>
                  <a:pt x="1038518" y="74302"/>
                </a:lnTo>
                <a:lnTo>
                  <a:pt x="1064429" y="115753"/>
                </a:lnTo>
                <a:lnTo>
                  <a:pt x="1070609" y="131703"/>
                </a:lnTo>
                <a:lnTo>
                  <a:pt x="1075435" y="134243"/>
                </a:lnTo>
                <a:lnTo>
                  <a:pt x="1096137" y="127004"/>
                </a:lnTo>
                <a:lnTo>
                  <a:pt x="1095797" y="114861"/>
                </a:lnTo>
                <a:lnTo>
                  <a:pt x="1091912" y="101351"/>
                </a:lnTo>
                <a:lnTo>
                  <a:pt x="1088260" y="87735"/>
                </a:lnTo>
                <a:lnTo>
                  <a:pt x="1085137" y="75209"/>
                </a:lnTo>
                <a:lnTo>
                  <a:pt x="1082243" y="62578"/>
                </a:lnTo>
                <a:lnTo>
                  <a:pt x="1080976" y="56486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309" y="2733675"/>
            <a:ext cx="196215" cy="151130"/>
          </a:xfrm>
          <a:custGeom>
            <a:avLst/>
            <a:gdLst/>
            <a:ahLst/>
            <a:cxnLst/>
            <a:rect l="l" t="t" r="r" b="b"/>
            <a:pathLst>
              <a:path w="196214" h="151130">
                <a:moveTo>
                  <a:pt x="184176" y="0"/>
                </a:moveTo>
                <a:lnTo>
                  <a:pt x="0" y="69545"/>
                </a:lnTo>
                <a:lnTo>
                  <a:pt x="1016" y="79278"/>
                </a:lnTo>
                <a:lnTo>
                  <a:pt x="2015" y="92806"/>
                </a:lnTo>
                <a:lnTo>
                  <a:pt x="3024" y="110724"/>
                </a:lnTo>
                <a:lnTo>
                  <a:pt x="3422" y="126561"/>
                </a:lnTo>
                <a:lnTo>
                  <a:pt x="3065" y="138809"/>
                </a:lnTo>
                <a:lnTo>
                  <a:pt x="1931" y="147447"/>
                </a:lnTo>
                <a:lnTo>
                  <a:pt x="9170" y="151130"/>
                </a:lnTo>
                <a:lnTo>
                  <a:pt x="195860" y="85089"/>
                </a:lnTo>
                <a:lnTo>
                  <a:pt x="194966" y="79004"/>
                </a:lnTo>
                <a:lnTo>
                  <a:pt x="193044" y="63620"/>
                </a:lnTo>
                <a:lnTo>
                  <a:pt x="191789" y="49436"/>
                </a:lnTo>
                <a:lnTo>
                  <a:pt x="191195" y="36452"/>
                </a:lnTo>
                <a:lnTo>
                  <a:pt x="191256" y="24668"/>
                </a:lnTo>
                <a:lnTo>
                  <a:pt x="191967" y="14083"/>
                </a:lnTo>
                <a:lnTo>
                  <a:pt x="193320" y="4699"/>
                </a:lnTo>
                <a:lnTo>
                  <a:pt x="18417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064" y="1779387"/>
            <a:ext cx="2085975" cy="1131570"/>
          </a:xfrm>
          <a:custGeom>
            <a:avLst/>
            <a:gdLst/>
            <a:ahLst/>
            <a:cxnLst/>
            <a:rect l="l" t="t" r="r" b="b"/>
            <a:pathLst>
              <a:path w="2085975" h="1131570">
                <a:moveTo>
                  <a:pt x="112738" y="992387"/>
                </a:moveTo>
                <a:lnTo>
                  <a:pt x="90259" y="1000261"/>
                </a:lnTo>
                <a:lnTo>
                  <a:pt x="91234" y="1014427"/>
                </a:lnTo>
                <a:lnTo>
                  <a:pt x="96181" y="1029152"/>
                </a:lnTo>
                <a:lnTo>
                  <a:pt x="100658" y="1043216"/>
                </a:lnTo>
                <a:lnTo>
                  <a:pt x="111268" y="1081452"/>
                </a:lnTo>
                <a:lnTo>
                  <a:pt x="118834" y="1123197"/>
                </a:lnTo>
                <a:lnTo>
                  <a:pt x="130433" y="1129882"/>
                </a:lnTo>
                <a:lnTo>
                  <a:pt x="142734" y="1130817"/>
                </a:lnTo>
                <a:lnTo>
                  <a:pt x="154966" y="1131352"/>
                </a:lnTo>
                <a:lnTo>
                  <a:pt x="167154" y="1131477"/>
                </a:lnTo>
                <a:lnTo>
                  <a:pt x="179325" y="1131182"/>
                </a:lnTo>
                <a:lnTo>
                  <a:pt x="228370" y="1125620"/>
                </a:lnTo>
                <a:lnTo>
                  <a:pt x="266275" y="1116578"/>
                </a:lnTo>
                <a:lnTo>
                  <a:pt x="305238" y="1102914"/>
                </a:lnTo>
                <a:lnTo>
                  <a:pt x="340169" y="1085425"/>
                </a:lnTo>
                <a:lnTo>
                  <a:pt x="353690" y="1076880"/>
                </a:lnTo>
                <a:lnTo>
                  <a:pt x="224394" y="1076880"/>
                </a:lnTo>
                <a:lnTo>
                  <a:pt x="211145" y="1076532"/>
                </a:lnTo>
                <a:lnTo>
                  <a:pt x="171353" y="1068902"/>
                </a:lnTo>
                <a:lnTo>
                  <a:pt x="133699" y="1035155"/>
                </a:lnTo>
                <a:lnTo>
                  <a:pt x="117056" y="994800"/>
                </a:lnTo>
                <a:lnTo>
                  <a:pt x="112738" y="992387"/>
                </a:lnTo>
                <a:close/>
              </a:path>
              <a:path w="2085975" h="1131570">
                <a:moveTo>
                  <a:pt x="435089" y="877844"/>
                </a:moveTo>
                <a:lnTo>
                  <a:pt x="279150" y="877844"/>
                </a:lnTo>
                <a:lnTo>
                  <a:pt x="291230" y="878528"/>
                </a:lnTo>
                <a:lnTo>
                  <a:pt x="303671" y="880109"/>
                </a:lnTo>
                <a:lnTo>
                  <a:pt x="342182" y="909609"/>
                </a:lnTo>
                <a:lnTo>
                  <a:pt x="357819" y="950231"/>
                </a:lnTo>
                <a:lnTo>
                  <a:pt x="358656" y="962417"/>
                </a:lnTo>
                <a:lnTo>
                  <a:pt x="358165" y="975583"/>
                </a:lnTo>
                <a:lnTo>
                  <a:pt x="348363" y="1012498"/>
                </a:lnTo>
                <a:lnTo>
                  <a:pt x="314735" y="1049055"/>
                </a:lnTo>
                <a:lnTo>
                  <a:pt x="272686" y="1069414"/>
                </a:lnTo>
                <a:lnTo>
                  <a:pt x="224394" y="1076880"/>
                </a:lnTo>
                <a:lnTo>
                  <a:pt x="353690" y="1076880"/>
                </a:lnTo>
                <a:lnTo>
                  <a:pt x="388611" y="1048200"/>
                </a:lnTo>
                <a:lnTo>
                  <a:pt x="418601" y="1007534"/>
                </a:lnTo>
                <a:lnTo>
                  <a:pt x="433627" y="971329"/>
                </a:lnTo>
                <a:lnTo>
                  <a:pt x="440860" y="922266"/>
                </a:lnTo>
                <a:lnTo>
                  <a:pt x="440430" y="909894"/>
                </a:lnTo>
                <a:lnTo>
                  <a:pt x="439103" y="897476"/>
                </a:lnTo>
                <a:lnTo>
                  <a:pt x="436878" y="885010"/>
                </a:lnTo>
                <a:lnTo>
                  <a:pt x="435089" y="877844"/>
                </a:lnTo>
                <a:close/>
              </a:path>
              <a:path w="2085975" h="1131570">
                <a:moveTo>
                  <a:pt x="258421" y="554777"/>
                </a:moveTo>
                <a:lnTo>
                  <a:pt x="210784" y="559338"/>
                </a:lnTo>
                <a:lnTo>
                  <a:pt x="171120" y="568782"/>
                </a:lnTo>
                <a:lnTo>
                  <a:pt x="129225" y="583125"/>
                </a:lnTo>
                <a:lnTo>
                  <a:pt x="92575" y="600914"/>
                </a:lnTo>
                <a:lnTo>
                  <a:pt x="61315" y="622737"/>
                </a:lnTo>
                <a:lnTo>
                  <a:pt x="27492" y="659131"/>
                </a:lnTo>
                <a:lnTo>
                  <a:pt x="5593" y="701935"/>
                </a:lnTo>
                <a:lnTo>
                  <a:pt x="0" y="747796"/>
                </a:lnTo>
                <a:lnTo>
                  <a:pt x="927" y="760262"/>
                </a:lnTo>
                <a:lnTo>
                  <a:pt x="9549" y="800693"/>
                </a:lnTo>
                <a:lnTo>
                  <a:pt x="26936" y="839691"/>
                </a:lnTo>
                <a:lnTo>
                  <a:pt x="61829" y="875928"/>
                </a:lnTo>
                <a:lnTo>
                  <a:pt x="98047" y="892559"/>
                </a:lnTo>
                <a:lnTo>
                  <a:pt x="126038" y="894971"/>
                </a:lnTo>
                <a:lnTo>
                  <a:pt x="137463" y="894770"/>
                </a:lnTo>
                <a:lnTo>
                  <a:pt x="178124" y="891145"/>
                </a:lnTo>
                <a:lnTo>
                  <a:pt x="242115" y="880618"/>
                </a:lnTo>
                <a:lnTo>
                  <a:pt x="254890" y="878946"/>
                </a:lnTo>
                <a:lnTo>
                  <a:pt x="267136" y="878002"/>
                </a:lnTo>
                <a:lnTo>
                  <a:pt x="279150" y="877844"/>
                </a:lnTo>
                <a:lnTo>
                  <a:pt x="435089" y="877844"/>
                </a:lnTo>
                <a:lnTo>
                  <a:pt x="433754" y="872494"/>
                </a:lnTo>
                <a:lnTo>
                  <a:pt x="414906" y="827987"/>
                </a:lnTo>
                <a:lnTo>
                  <a:pt x="381944" y="790857"/>
                </a:lnTo>
                <a:lnTo>
                  <a:pt x="380975" y="790240"/>
                </a:lnTo>
                <a:lnTo>
                  <a:pt x="152475" y="790240"/>
                </a:lnTo>
                <a:lnTo>
                  <a:pt x="141813" y="789612"/>
                </a:lnTo>
                <a:lnTo>
                  <a:pt x="102837" y="772646"/>
                </a:lnTo>
                <a:lnTo>
                  <a:pt x="81316" y="735012"/>
                </a:lnTo>
                <a:lnTo>
                  <a:pt x="77832" y="712321"/>
                </a:lnTo>
                <a:lnTo>
                  <a:pt x="78616" y="700710"/>
                </a:lnTo>
                <a:lnTo>
                  <a:pt x="92395" y="662625"/>
                </a:lnTo>
                <a:lnTo>
                  <a:pt x="129227" y="630520"/>
                </a:lnTo>
                <a:lnTo>
                  <a:pt x="168615" y="615038"/>
                </a:lnTo>
                <a:lnTo>
                  <a:pt x="206067" y="610284"/>
                </a:lnTo>
                <a:lnTo>
                  <a:pt x="300826" y="610284"/>
                </a:lnTo>
                <a:lnTo>
                  <a:pt x="297973" y="597836"/>
                </a:lnTo>
                <a:lnTo>
                  <a:pt x="295570" y="586198"/>
                </a:lnTo>
                <a:lnTo>
                  <a:pt x="293516" y="574966"/>
                </a:lnTo>
                <a:lnTo>
                  <a:pt x="291808" y="564143"/>
                </a:lnTo>
                <a:lnTo>
                  <a:pt x="280123" y="555885"/>
                </a:lnTo>
                <a:lnTo>
                  <a:pt x="269443" y="555051"/>
                </a:lnTo>
                <a:lnTo>
                  <a:pt x="258421" y="554777"/>
                </a:lnTo>
                <a:close/>
              </a:path>
              <a:path w="2085975" h="1131570">
                <a:moveTo>
                  <a:pt x="307893" y="770615"/>
                </a:moveTo>
                <a:lnTo>
                  <a:pt x="268472" y="774978"/>
                </a:lnTo>
                <a:lnTo>
                  <a:pt x="219703" y="783601"/>
                </a:lnTo>
                <a:lnTo>
                  <a:pt x="204075" y="786128"/>
                </a:lnTo>
                <a:lnTo>
                  <a:pt x="189635" y="788086"/>
                </a:lnTo>
                <a:lnTo>
                  <a:pt x="176288" y="789445"/>
                </a:lnTo>
                <a:lnTo>
                  <a:pt x="163933" y="790174"/>
                </a:lnTo>
                <a:lnTo>
                  <a:pt x="152475" y="790240"/>
                </a:lnTo>
                <a:lnTo>
                  <a:pt x="380975" y="790240"/>
                </a:lnTo>
                <a:lnTo>
                  <a:pt x="338126" y="773198"/>
                </a:lnTo>
                <a:lnTo>
                  <a:pt x="323876" y="771389"/>
                </a:lnTo>
                <a:lnTo>
                  <a:pt x="307893" y="770615"/>
                </a:lnTo>
                <a:close/>
              </a:path>
              <a:path w="2085975" h="1131570">
                <a:moveTo>
                  <a:pt x="300826" y="610284"/>
                </a:moveTo>
                <a:lnTo>
                  <a:pt x="206067" y="610284"/>
                </a:lnTo>
                <a:lnTo>
                  <a:pt x="219537" y="610560"/>
                </a:lnTo>
                <a:lnTo>
                  <a:pt x="233420" y="612439"/>
                </a:lnTo>
                <a:lnTo>
                  <a:pt x="270700" y="636729"/>
                </a:lnTo>
                <a:lnTo>
                  <a:pt x="287744" y="678570"/>
                </a:lnTo>
                <a:lnTo>
                  <a:pt x="292443" y="680856"/>
                </a:lnTo>
                <a:lnTo>
                  <a:pt x="314541" y="672982"/>
                </a:lnTo>
                <a:lnTo>
                  <a:pt x="315262" y="662625"/>
                </a:lnTo>
                <a:lnTo>
                  <a:pt x="315181" y="661766"/>
                </a:lnTo>
                <a:lnTo>
                  <a:pt x="311114" y="648465"/>
                </a:lnTo>
                <a:lnTo>
                  <a:pt x="307294" y="635197"/>
                </a:lnTo>
                <a:lnTo>
                  <a:pt x="303832" y="622336"/>
                </a:lnTo>
                <a:lnTo>
                  <a:pt x="300826" y="610284"/>
                </a:lnTo>
                <a:close/>
              </a:path>
              <a:path w="2085975" h="1131570">
                <a:moveTo>
                  <a:pt x="647408" y="405520"/>
                </a:moveTo>
                <a:lnTo>
                  <a:pt x="597537" y="426251"/>
                </a:lnTo>
                <a:lnTo>
                  <a:pt x="596684" y="457374"/>
                </a:lnTo>
                <a:lnTo>
                  <a:pt x="595211" y="514359"/>
                </a:lnTo>
                <a:lnTo>
                  <a:pt x="583857" y="798185"/>
                </a:lnTo>
                <a:lnTo>
                  <a:pt x="581188" y="854847"/>
                </a:lnTo>
                <a:lnTo>
                  <a:pt x="578766" y="894540"/>
                </a:lnTo>
                <a:lnTo>
                  <a:pt x="574823" y="934267"/>
                </a:lnTo>
                <a:lnTo>
                  <a:pt x="551506" y="966442"/>
                </a:lnTo>
                <a:lnTo>
                  <a:pt x="535394" y="974099"/>
                </a:lnTo>
                <a:lnTo>
                  <a:pt x="532727" y="978925"/>
                </a:lnTo>
                <a:lnTo>
                  <a:pt x="540855" y="1001785"/>
                </a:lnTo>
                <a:lnTo>
                  <a:pt x="553253" y="1000590"/>
                </a:lnTo>
                <a:lnTo>
                  <a:pt x="594555" y="984470"/>
                </a:lnTo>
                <a:lnTo>
                  <a:pt x="614184" y="977089"/>
                </a:lnTo>
                <a:lnTo>
                  <a:pt x="622034" y="974249"/>
                </a:lnTo>
                <a:lnTo>
                  <a:pt x="700113" y="948953"/>
                </a:lnTo>
                <a:lnTo>
                  <a:pt x="702399" y="944127"/>
                </a:lnTo>
                <a:lnTo>
                  <a:pt x="697323" y="929718"/>
                </a:lnTo>
                <a:lnTo>
                  <a:pt x="650224" y="929718"/>
                </a:lnTo>
                <a:lnTo>
                  <a:pt x="637838" y="927827"/>
                </a:lnTo>
                <a:lnTo>
                  <a:pt x="627244" y="887537"/>
                </a:lnTo>
                <a:lnTo>
                  <a:pt x="626906" y="873101"/>
                </a:lnTo>
                <a:lnTo>
                  <a:pt x="627014" y="844772"/>
                </a:lnTo>
                <a:lnTo>
                  <a:pt x="628014" y="803577"/>
                </a:lnTo>
                <a:lnTo>
                  <a:pt x="711347" y="773227"/>
                </a:lnTo>
                <a:lnTo>
                  <a:pt x="755336" y="757818"/>
                </a:lnTo>
                <a:lnTo>
                  <a:pt x="628866" y="757818"/>
                </a:lnTo>
                <a:lnTo>
                  <a:pt x="635724" y="548649"/>
                </a:lnTo>
                <a:lnTo>
                  <a:pt x="778695" y="548649"/>
                </a:lnTo>
                <a:lnTo>
                  <a:pt x="647408" y="405520"/>
                </a:lnTo>
                <a:close/>
              </a:path>
              <a:path w="2085975" h="1131570">
                <a:moveTo>
                  <a:pt x="686218" y="920513"/>
                </a:moveTo>
                <a:lnTo>
                  <a:pt x="671599" y="924674"/>
                </a:lnTo>
                <a:lnTo>
                  <a:pt x="659753" y="927722"/>
                </a:lnTo>
                <a:lnTo>
                  <a:pt x="650224" y="929718"/>
                </a:lnTo>
                <a:lnTo>
                  <a:pt x="697323" y="929718"/>
                </a:lnTo>
                <a:lnTo>
                  <a:pt x="694525" y="921775"/>
                </a:lnTo>
                <a:lnTo>
                  <a:pt x="686218" y="920513"/>
                </a:lnTo>
                <a:close/>
              </a:path>
              <a:path w="2085975" h="1131570">
                <a:moveTo>
                  <a:pt x="954249" y="740038"/>
                </a:moveTo>
                <a:lnTo>
                  <a:pt x="807301" y="740038"/>
                </a:lnTo>
                <a:lnTo>
                  <a:pt x="863176" y="805404"/>
                </a:lnTo>
                <a:lnTo>
                  <a:pt x="873388" y="817993"/>
                </a:lnTo>
                <a:lnTo>
                  <a:pt x="880336" y="828124"/>
                </a:lnTo>
                <a:lnTo>
                  <a:pt x="884214" y="836434"/>
                </a:lnTo>
                <a:lnTo>
                  <a:pt x="881129" y="846124"/>
                </a:lnTo>
                <a:lnTo>
                  <a:pt x="869023" y="853957"/>
                </a:lnTo>
                <a:lnTo>
                  <a:pt x="839178" y="866530"/>
                </a:lnTo>
                <a:lnTo>
                  <a:pt x="837019" y="871610"/>
                </a:lnTo>
                <a:lnTo>
                  <a:pt x="844766" y="893708"/>
                </a:lnTo>
                <a:lnTo>
                  <a:pt x="853199" y="894540"/>
                </a:lnTo>
                <a:lnTo>
                  <a:pt x="897415" y="877485"/>
                </a:lnTo>
                <a:lnTo>
                  <a:pt x="959230" y="854847"/>
                </a:lnTo>
                <a:lnTo>
                  <a:pt x="972693" y="850064"/>
                </a:lnTo>
                <a:lnTo>
                  <a:pt x="1063206" y="820302"/>
                </a:lnTo>
                <a:lnTo>
                  <a:pt x="1065111" y="815730"/>
                </a:lnTo>
                <a:lnTo>
                  <a:pt x="1058386" y="796836"/>
                </a:lnTo>
                <a:lnTo>
                  <a:pt x="1023904" y="796836"/>
                </a:lnTo>
                <a:lnTo>
                  <a:pt x="1010872" y="796201"/>
                </a:lnTo>
                <a:lnTo>
                  <a:pt x="1000730" y="789162"/>
                </a:lnTo>
                <a:lnTo>
                  <a:pt x="988149" y="776995"/>
                </a:lnTo>
                <a:lnTo>
                  <a:pt x="954249" y="740038"/>
                </a:lnTo>
                <a:close/>
              </a:path>
              <a:path w="2085975" h="1131570">
                <a:moveTo>
                  <a:pt x="1047898" y="792152"/>
                </a:moveTo>
                <a:lnTo>
                  <a:pt x="1035879" y="795381"/>
                </a:lnTo>
                <a:lnTo>
                  <a:pt x="1023904" y="796836"/>
                </a:lnTo>
                <a:lnTo>
                  <a:pt x="1058386" y="796836"/>
                </a:lnTo>
                <a:lnTo>
                  <a:pt x="1057110" y="793251"/>
                </a:lnTo>
                <a:lnTo>
                  <a:pt x="1047898" y="792152"/>
                </a:lnTo>
                <a:close/>
              </a:path>
              <a:path w="2085975" h="1131570">
                <a:moveTo>
                  <a:pt x="778695" y="548649"/>
                </a:moveTo>
                <a:lnTo>
                  <a:pt x="635724" y="548649"/>
                </a:lnTo>
                <a:lnTo>
                  <a:pt x="775932" y="705748"/>
                </a:lnTo>
                <a:lnTo>
                  <a:pt x="763529" y="710574"/>
                </a:lnTo>
                <a:lnTo>
                  <a:pt x="741751" y="718752"/>
                </a:lnTo>
                <a:lnTo>
                  <a:pt x="700407" y="733696"/>
                </a:lnTo>
                <a:lnTo>
                  <a:pt x="649245" y="751227"/>
                </a:lnTo>
                <a:lnTo>
                  <a:pt x="628866" y="757818"/>
                </a:lnTo>
                <a:lnTo>
                  <a:pt x="755336" y="757818"/>
                </a:lnTo>
                <a:lnTo>
                  <a:pt x="807301" y="740038"/>
                </a:lnTo>
                <a:lnTo>
                  <a:pt x="954249" y="740038"/>
                </a:lnTo>
                <a:lnTo>
                  <a:pt x="778695" y="548649"/>
                </a:lnTo>
                <a:close/>
              </a:path>
              <a:path w="2085975" h="1131570">
                <a:moveTo>
                  <a:pt x="1503762" y="560460"/>
                </a:moveTo>
                <a:lnTo>
                  <a:pt x="1405852" y="560460"/>
                </a:lnTo>
                <a:lnTo>
                  <a:pt x="1424027" y="618727"/>
                </a:lnTo>
                <a:lnTo>
                  <a:pt x="1426213" y="631691"/>
                </a:lnTo>
                <a:lnTo>
                  <a:pt x="1395438" y="667140"/>
                </a:lnTo>
                <a:lnTo>
                  <a:pt x="1358862" y="683269"/>
                </a:lnTo>
                <a:lnTo>
                  <a:pt x="1356449" y="688476"/>
                </a:lnTo>
                <a:lnTo>
                  <a:pt x="1364069" y="710193"/>
                </a:lnTo>
                <a:lnTo>
                  <a:pt x="1373122" y="711248"/>
                </a:lnTo>
                <a:lnTo>
                  <a:pt x="1451766" y="680874"/>
                </a:lnTo>
                <a:lnTo>
                  <a:pt x="1481937" y="669731"/>
                </a:lnTo>
                <a:lnTo>
                  <a:pt x="1516532" y="657639"/>
                </a:lnTo>
                <a:lnTo>
                  <a:pt x="1553295" y="645442"/>
                </a:lnTo>
                <a:lnTo>
                  <a:pt x="1576630" y="638077"/>
                </a:lnTo>
                <a:lnTo>
                  <a:pt x="1599019" y="631326"/>
                </a:lnTo>
                <a:lnTo>
                  <a:pt x="1601432" y="625738"/>
                </a:lnTo>
                <a:lnTo>
                  <a:pt x="1596893" y="613045"/>
                </a:lnTo>
                <a:lnTo>
                  <a:pt x="1539194" y="613045"/>
                </a:lnTo>
                <a:lnTo>
                  <a:pt x="1529801" y="611512"/>
                </a:lnTo>
                <a:lnTo>
                  <a:pt x="1506502" y="567606"/>
                </a:lnTo>
                <a:lnTo>
                  <a:pt x="1503762" y="560460"/>
                </a:lnTo>
                <a:close/>
              </a:path>
              <a:path w="2085975" h="1131570">
                <a:moveTo>
                  <a:pt x="1362545" y="162950"/>
                </a:moveTo>
                <a:lnTo>
                  <a:pt x="1280616" y="211994"/>
                </a:lnTo>
                <a:lnTo>
                  <a:pt x="1268747" y="253053"/>
                </a:lnTo>
                <a:lnTo>
                  <a:pt x="1258752" y="297796"/>
                </a:lnTo>
                <a:lnTo>
                  <a:pt x="1250858" y="339024"/>
                </a:lnTo>
                <a:lnTo>
                  <a:pt x="1242545" y="387349"/>
                </a:lnTo>
                <a:lnTo>
                  <a:pt x="1234124" y="441216"/>
                </a:lnTo>
                <a:lnTo>
                  <a:pt x="1227536" y="488862"/>
                </a:lnTo>
                <a:lnTo>
                  <a:pt x="1222766" y="529853"/>
                </a:lnTo>
                <a:lnTo>
                  <a:pt x="1219419" y="572149"/>
                </a:lnTo>
                <a:lnTo>
                  <a:pt x="1219035" y="595893"/>
                </a:lnTo>
                <a:lnTo>
                  <a:pt x="1244208" y="619359"/>
                </a:lnTo>
                <a:lnTo>
                  <a:pt x="1270118" y="609490"/>
                </a:lnTo>
                <a:lnTo>
                  <a:pt x="1280676" y="605582"/>
                </a:lnTo>
                <a:lnTo>
                  <a:pt x="1282909" y="604783"/>
                </a:lnTo>
                <a:lnTo>
                  <a:pt x="1359497" y="576843"/>
                </a:lnTo>
                <a:lnTo>
                  <a:pt x="1405852" y="560460"/>
                </a:lnTo>
                <a:lnTo>
                  <a:pt x="1503762" y="560460"/>
                </a:lnTo>
                <a:lnTo>
                  <a:pt x="1499819" y="550176"/>
                </a:lnTo>
                <a:lnTo>
                  <a:pt x="1498574" y="546734"/>
                </a:lnTo>
                <a:lnTo>
                  <a:pt x="1259837" y="546734"/>
                </a:lnTo>
                <a:lnTo>
                  <a:pt x="1261513" y="528233"/>
                </a:lnTo>
                <a:lnTo>
                  <a:pt x="1266146" y="479326"/>
                </a:lnTo>
                <a:lnTo>
                  <a:pt x="1270217" y="440077"/>
                </a:lnTo>
                <a:lnTo>
                  <a:pt x="1274845" y="402252"/>
                </a:lnTo>
                <a:lnTo>
                  <a:pt x="1282989" y="353971"/>
                </a:lnTo>
                <a:lnTo>
                  <a:pt x="1290425" y="316258"/>
                </a:lnTo>
                <a:lnTo>
                  <a:pt x="1299643" y="272811"/>
                </a:lnTo>
                <a:lnTo>
                  <a:pt x="1303109" y="257057"/>
                </a:lnTo>
                <a:lnTo>
                  <a:pt x="1397646" y="257057"/>
                </a:lnTo>
                <a:lnTo>
                  <a:pt x="1393132" y="242927"/>
                </a:lnTo>
                <a:lnTo>
                  <a:pt x="1380319" y="200872"/>
                </a:lnTo>
                <a:lnTo>
                  <a:pt x="1370927" y="166633"/>
                </a:lnTo>
                <a:lnTo>
                  <a:pt x="1362545" y="162950"/>
                </a:lnTo>
                <a:close/>
              </a:path>
              <a:path w="2085975" h="1131570">
                <a:moveTo>
                  <a:pt x="1593939" y="604783"/>
                </a:moveTo>
                <a:lnTo>
                  <a:pt x="1580237" y="604826"/>
                </a:lnTo>
                <a:lnTo>
                  <a:pt x="1568446" y="607564"/>
                </a:lnTo>
                <a:lnTo>
                  <a:pt x="1552742" y="611406"/>
                </a:lnTo>
                <a:lnTo>
                  <a:pt x="1539194" y="613045"/>
                </a:lnTo>
                <a:lnTo>
                  <a:pt x="1596893" y="613045"/>
                </a:lnTo>
                <a:lnTo>
                  <a:pt x="1593939" y="604783"/>
                </a:lnTo>
                <a:close/>
              </a:path>
              <a:path w="2085975" h="1131570">
                <a:moveTo>
                  <a:pt x="1397646" y="257057"/>
                </a:moveTo>
                <a:lnTo>
                  <a:pt x="1303109" y="257057"/>
                </a:lnTo>
                <a:lnTo>
                  <a:pt x="1385659" y="502421"/>
                </a:lnTo>
                <a:lnTo>
                  <a:pt x="1259837" y="546734"/>
                </a:lnTo>
                <a:lnTo>
                  <a:pt x="1498574" y="546734"/>
                </a:lnTo>
                <a:lnTo>
                  <a:pt x="1492466" y="529853"/>
                </a:lnTo>
                <a:lnTo>
                  <a:pt x="1543139" y="511819"/>
                </a:lnTo>
                <a:lnTo>
                  <a:pt x="1549108" y="509914"/>
                </a:lnTo>
                <a:lnTo>
                  <a:pt x="1552918" y="508771"/>
                </a:lnTo>
                <a:lnTo>
                  <a:pt x="1554440" y="500292"/>
                </a:lnTo>
                <a:lnTo>
                  <a:pt x="1550762" y="490822"/>
                </a:lnTo>
                <a:lnTo>
                  <a:pt x="1546628" y="479326"/>
                </a:lnTo>
                <a:lnTo>
                  <a:pt x="1544123" y="471941"/>
                </a:lnTo>
                <a:lnTo>
                  <a:pt x="1472019" y="471941"/>
                </a:lnTo>
                <a:lnTo>
                  <a:pt x="1440238" y="382263"/>
                </a:lnTo>
                <a:lnTo>
                  <a:pt x="1423836" y="335333"/>
                </a:lnTo>
                <a:lnTo>
                  <a:pt x="1409383" y="292799"/>
                </a:lnTo>
                <a:lnTo>
                  <a:pt x="1400827" y="266886"/>
                </a:lnTo>
                <a:lnTo>
                  <a:pt x="1397646" y="257057"/>
                </a:lnTo>
                <a:close/>
              </a:path>
              <a:path w="2085975" h="1131570">
                <a:moveTo>
                  <a:pt x="1530042" y="449520"/>
                </a:moveTo>
                <a:lnTo>
                  <a:pt x="1492116" y="464697"/>
                </a:lnTo>
                <a:lnTo>
                  <a:pt x="1472019" y="471941"/>
                </a:lnTo>
                <a:lnTo>
                  <a:pt x="1544123" y="471941"/>
                </a:lnTo>
                <a:lnTo>
                  <a:pt x="1542190" y="466241"/>
                </a:lnTo>
                <a:lnTo>
                  <a:pt x="1537297" y="451113"/>
                </a:lnTo>
                <a:lnTo>
                  <a:pt x="1530042" y="449520"/>
                </a:lnTo>
                <a:close/>
              </a:path>
              <a:path w="2085975" h="1131570">
                <a:moveTo>
                  <a:pt x="1700417" y="484934"/>
                </a:moveTo>
                <a:lnTo>
                  <a:pt x="1662788" y="494822"/>
                </a:lnTo>
                <a:lnTo>
                  <a:pt x="1638790" y="529083"/>
                </a:lnTo>
                <a:lnTo>
                  <a:pt x="1637162" y="540753"/>
                </a:lnTo>
                <a:lnTo>
                  <a:pt x="1638105" y="553138"/>
                </a:lnTo>
                <a:lnTo>
                  <a:pt x="1665633" y="592883"/>
                </a:lnTo>
                <a:lnTo>
                  <a:pt x="1692343" y="602517"/>
                </a:lnTo>
                <a:lnTo>
                  <a:pt x="1704616" y="601837"/>
                </a:lnTo>
                <a:lnTo>
                  <a:pt x="1744121" y="574756"/>
                </a:lnTo>
                <a:lnTo>
                  <a:pt x="1753688" y="548093"/>
                </a:lnTo>
                <a:lnTo>
                  <a:pt x="1753000" y="535758"/>
                </a:lnTo>
                <a:lnTo>
                  <a:pt x="1726480" y="494821"/>
                </a:lnTo>
                <a:lnTo>
                  <a:pt x="1700417" y="484934"/>
                </a:lnTo>
                <a:close/>
              </a:path>
              <a:path w="2085975" h="1131570">
                <a:moveTo>
                  <a:pt x="1881479" y="0"/>
                </a:moveTo>
                <a:lnTo>
                  <a:pt x="1842486" y="4566"/>
                </a:lnTo>
                <a:lnTo>
                  <a:pt x="1801922" y="17805"/>
                </a:lnTo>
                <a:lnTo>
                  <a:pt x="1760395" y="45218"/>
                </a:lnTo>
                <a:lnTo>
                  <a:pt x="1734255" y="76241"/>
                </a:lnTo>
                <a:lnTo>
                  <a:pt x="1716409" y="120136"/>
                </a:lnTo>
                <a:lnTo>
                  <a:pt x="1711248" y="160662"/>
                </a:lnTo>
                <a:lnTo>
                  <a:pt x="1711098" y="176011"/>
                </a:lnTo>
                <a:lnTo>
                  <a:pt x="1711651" y="185377"/>
                </a:lnTo>
                <a:lnTo>
                  <a:pt x="1717686" y="227395"/>
                </a:lnTo>
                <a:lnTo>
                  <a:pt x="1726561" y="264585"/>
                </a:lnTo>
                <a:lnTo>
                  <a:pt x="1739527" y="307597"/>
                </a:lnTo>
                <a:lnTo>
                  <a:pt x="1756572" y="355494"/>
                </a:lnTo>
                <a:lnTo>
                  <a:pt x="1774528" y="397046"/>
                </a:lnTo>
                <a:lnTo>
                  <a:pt x="1793171" y="432325"/>
                </a:lnTo>
                <a:lnTo>
                  <a:pt x="1819061" y="469367"/>
                </a:lnTo>
                <a:lnTo>
                  <a:pt x="1848699" y="496860"/>
                </a:lnTo>
                <a:lnTo>
                  <a:pt x="1889389" y="515947"/>
                </a:lnTo>
                <a:lnTo>
                  <a:pt x="1924015" y="519958"/>
                </a:lnTo>
                <a:lnTo>
                  <a:pt x="1936490" y="519272"/>
                </a:lnTo>
                <a:lnTo>
                  <a:pt x="1977103" y="510994"/>
                </a:lnTo>
                <a:lnTo>
                  <a:pt x="2015370" y="494101"/>
                </a:lnTo>
                <a:lnTo>
                  <a:pt x="2041268" y="473472"/>
                </a:lnTo>
                <a:lnTo>
                  <a:pt x="1964592" y="473472"/>
                </a:lnTo>
                <a:lnTo>
                  <a:pt x="1953126" y="473277"/>
                </a:lnTo>
                <a:lnTo>
                  <a:pt x="1919001" y="456237"/>
                </a:lnTo>
                <a:lnTo>
                  <a:pt x="1888007" y="415087"/>
                </a:lnTo>
                <a:lnTo>
                  <a:pt x="1869079" y="380635"/>
                </a:lnTo>
                <a:lnTo>
                  <a:pt x="1849100" y="337394"/>
                </a:lnTo>
                <a:lnTo>
                  <a:pt x="1833192" y="298544"/>
                </a:lnTo>
                <a:lnTo>
                  <a:pt x="1816590" y="254402"/>
                </a:lnTo>
                <a:lnTo>
                  <a:pt x="1800837" y="207847"/>
                </a:lnTo>
                <a:lnTo>
                  <a:pt x="1789965" y="167459"/>
                </a:lnTo>
                <a:lnTo>
                  <a:pt x="1783165" y="122854"/>
                </a:lnTo>
                <a:lnTo>
                  <a:pt x="1782843" y="113251"/>
                </a:lnTo>
                <a:lnTo>
                  <a:pt x="1783073" y="104237"/>
                </a:lnTo>
                <a:lnTo>
                  <a:pt x="1798418" y="67438"/>
                </a:lnTo>
                <a:lnTo>
                  <a:pt x="1842501" y="50424"/>
                </a:lnTo>
                <a:lnTo>
                  <a:pt x="1979053" y="50424"/>
                </a:lnTo>
                <a:lnTo>
                  <a:pt x="1975317" y="45909"/>
                </a:lnTo>
                <a:lnTo>
                  <a:pt x="1946053" y="19395"/>
                </a:lnTo>
                <a:lnTo>
                  <a:pt x="1904920" y="2265"/>
                </a:lnTo>
                <a:lnTo>
                  <a:pt x="1893448" y="604"/>
                </a:lnTo>
                <a:lnTo>
                  <a:pt x="1881479" y="0"/>
                </a:lnTo>
                <a:close/>
              </a:path>
              <a:path w="2085975" h="1131570">
                <a:moveTo>
                  <a:pt x="1979053" y="50424"/>
                </a:moveTo>
                <a:lnTo>
                  <a:pt x="1842501" y="50424"/>
                </a:lnTo>
                <a:lnTo>
                  <a:pt x="1853020" y="52424"/>
                </a:lnTo>
                <a:lnTo>
                  <a:pt x="1863439" y="56865"/>
                </a:lnTo>
                <a:lnTo>
                  <a:pt x="1894540" y="85388"/>
                </a:lnTo>
                <a:lnTo>
                  <a:pt x="1920077" y="126575"/>
                </a:lnTo>
                <a:lnTo>
                  <a:pt x="1941528" y="170693"/>
                </a:lnTo>
                <a:lnTo>
                  <a:pt x="1958220" y="210296"/>
                </a:lnTo>
                <a:lnTo>
                  <a:pt x="1975434" y="255485"/>
                </a:lnTo>
                <a:lnTo>
                  <a:pt x="1991532" y="301869"/>
                </a:lnTo>
                <a:lnTo>
                  <a:pt x="2002600" y="338720"/>
                </a:lnTo>
                <a:lnTo>
                  <a:pt x="2013771" y="389551"/>
                </a:lnTo>
                <a:lnTo>
                  <a:pt x="2014991" y="405075"/>
                </a:lnTo>
                <a:lnTo>
                  <a:pt x="2014539" y="419067"/>
                </a:lnTo>
                <a:lnTo>
                  <a:pt x="1995813" y="459769"/>
                </a:lnTo>
                <a:lnTo>
                  <a:pt x="1964592" y="473472"/>
                </a:lnTo>
                <a:lnTo>
                  <a:pt x="2041268" y="473472"/>
                </a:lnTo>
                <a:lnTo>
                  <a:pt x="2066371" y="438858"/>
                </a:lnTo>
                <a:lnTo>
                  <a:pt x="2080950" y="399280"/>
                </a:lnTo>
                <a:lnTo>
                  <a:pt x="2085740" y="355295"/>
                </a:lnTo>
                <a:lnTo>
                  <a:pt x="2085398" y="345021"/>
                </a:lnTo>
                <a:lnTo>
                  <a:pt x="2079701" y="298544"/>
                </a:lnTo>
                <a:lnTo>
                  <a:pt x="2070900" y="258881"/>
                </a:lnTo>
                <a:lnTo>
                  <a:pt x="2058209" y="215110"/>
                </a:lnTo>
                <a:lnTo>
                  <a:pt x="2040471" y="164330"/>
                </a:lnTo>
                <a:lnTo>
                  <a:pt x="2022089" y="120955"/>
                </a:lnTo>
                <a:lnTo>
                  <a:pt x="2002720" y="84316"/>
                </a:lnTo>
                <a:lnTo>
                  <a:pt x="1982340" y="54394"/>
                </a:lnTo>
                <a:lnTo>
                  <a:pt x="1979053" y="50424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print()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6303" y="1529831"/>
            <a:ext cx="6560184" cy="1732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57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90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函数的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格式</a:t>
            </a:r>
            <a:r>
              <a:rPr sz="2400" b="1" spc="-10" dirty="0">
                <a:solidFill>
                  <a:srgbClr val="006FC0"/>
                </a:solidFill>
                <a:latin typeface="Heiti SC"/>
                <a:cs typeface="Heiti SC"/>
              </a:rPr>
              <a:t>化</a:t>
            </a:r>
            <a:r>
              <a:rPr sz="2400" b="1" dirty="0">
                <a:latin typeface="Heiti SC"/>
                <a:cs typeface="Heiti SC"/>
              </a:rPr>
              <a:t>：</a:t>
            </a:r>
            <a:endParaRPr sz="2400">
              <a:latin typeface="Heiti SC"/>
              <a:cs typeface="Heiti SC"/>
            </a:endParaRPr>
          </a:p>
          <a:p>
            <a:pPr marL="1129665">
              <a:lnSpc>
                <a:spcPct val="100000"/>
              </a:lnSpc>
              <a:spcBef>
                <a:spcPts val="2055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2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165" dirty="0">
                <a:solidFill>
                  <a:srgbClr val="1DB41D"/>
                </a:solidFill>
                <a:latin typeface="FZLTZHB--B51-0"/>
                <a:cs typeface="FZLTZHB--B51-0"/>
              </a:rPr>
              <a:t>:.</a:t>
            </a:r>
            <a:r>
              <a:rPr sz="2000" b="1" spc="310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35" dirty="0">
                <a:solidFill>
                  <a:srgbClr val="1DB41D"/>
                </a:solidFill>
                <a:latin typeface="FZLTZHB--B51-0"/>
                <a:cs typeface="FZLTZHB--B51-0"/>
              </a:rPr>
              <a:t>f}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00" dirty="0">
                <a:latin typeface="FZLTZHB--B51-0"/>
                <a:cs typeface="FZLTZHB--B51-0"/>
              </a:rPr>
              <a:t>.</a:t>
            </a:r>
            <a:r>
              <a:rPr sz="2000" b="1" spc="409" dirty="0">
                <a:latin typeface="FZLTZHB--B51-0"/>
                <a:cs typeface="FZLTZHB--B51-0"/>
              </a:rPr>
              <a:t>f</a:t>
            </a:r>
            <a:r>
              <a:rPr sz="2000" b="1" spc="-229" dirty="0">
                <a:latin typeface="FZLTZHB--B51-0"/>
                <a:cs typeface="FZLTZHB--B51-0"/>
              </a:rPr>
              <a:t>or</a:t>
            </a:r>
            <a:r>
              <a:rPr sz="2000" b="1" spc="-430" dirty="0">
                <a:latin typeface="FZLTZHB--B51-0"/>
                <a:cs typeface="FZLTZHB--B51-0"/>
              </a:rPr>
              <a:t>m</a:t>
            </a:r>
            <a:r>
              <a:rPr sz="2000" b="1" spc="160" dirty="0">
                <a:latin typeface="FZLTZHB--B51-0"/>
                <a:cs typeface="FZLTZHB--B51-0"/>
              </a:rPr>
              <a:t>at</a:t>
            </a:r>
            <a:r>
              <a:rPr sz="2000" b="1" spc="110" dirty="0">
                <a:latin typeface="FZLTZHB--B51-0"/>
                <a:cs typeface="FZLTZHB--B51-0"/>
              </a:rPr>
              <a:t>(</a:t>
            </a:r>
            <a:r>
              <a:rPr sz="2000" b="1" spc="-550" dirty="0">
                <a:solidFill>
                  <a:srgbClr val="C00000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01896" y="3364103"/>
            <a:ext cx="718820" cy="1905"/>
          </a:xfrm>
          <a:custGeom>
            <a:avLst/>
            <a:gdLst/>
            <a:ahLst/>
            <a:cxnLst/>
            <a:rect l="l" t="t" r="r" b="b"/>
            <a:pathLst>
              <a:path w="718820" h="1904">
                <a:moveTo>
                  <a:pt x="0" y="1778"/>
                </a:moveTo>
                <a:lnTo>
                  <a:pt x="718565" y="1778"/>
                </a:lnTo>
                <a:lnTo>
                  <a:pt x="718565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1007" y="3364229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1896" y="3362578"/>
            <a:ext cx="718820" cy="1905"/>
          </a:xfrm>
          <a:custGeom>
            <a:avLst/>
            <a:gdLst/>
            <a:ahLst/>
            <a:cxnLst/>
            <a:rect l="l" t="t" r="r" b="b"/>
            <a:pathLst>
              <a:path w="718820" h="1904">
                <a:moveTo>
                  <a:pt x="0" y="1778"/>
                </a:moveTo>
                <a:lnTo>
                  <a:pt x="718565" y="1778"/>
                </a:lnTo>
                <a:lnTo>
                  <a:pt x="718565" y="0"/>
                </a:lnTo>
                <a:lnTo>
                  <a:pt x="0" y="0"/>
                </a:lnTo>
                <a:lnTo>
                  <a:pt x="0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9572" y="3364229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7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01134" y="3351276"/>
            <a:ext cx="720090" cy="26034"/>
          </a:xfrm>
          <a:custGeom>
            <a:avLst/>
            <a:gdLst/>
            <a:ahLst/>
            <a:cxnLst/>
            <a:rect l="l" t="t" r="r" b="b"/>
            <a:pathLst>
              <a:path w="720089" h="26035">
                <a:moveTo>
                  <a:pt x="0" y="25908"/>
                </a:moveTo>
                <a:lnTo>
                  <a:pt x="720089" y="25908"/>
                </a:lnTo>
                <a:lnTo>
                  <a:pt x="720089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40652" y="3771010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15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1286" y="3363467"/>
            <a:ext cx="1905" cy="407670"/>
          </a:xfrm>
          <a:custGeom>
            <a:avLst/>
            <a:gdLst/>
            <a:ahLst/>
            <a:cxnLst/>
            <a:rect l="l" t="t" r="r" b="b"/>
            <a:pathLst>
              <a:path w="1904" h="407670">
                <a:moveTo>
                  <a:pt x="0" y="407542"/>
                </a:moveTo>
                <a:lnTo>
                  <a:pt x="1778" y="407542"/>
                </a:lnTo>
                <a:lnTo>
                  <a:pt x="1778" y="0"/>
                </a:lnTo>
                <a:lnTo>
                  <a:pt x="0" y="0"/>
                </a:lnTo>
                <a:lnTo>
                  <a:pt x="0" y="40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0652" y="3363467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15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39763" y="3363467"/>
            <a:ext cx="1905" cy="407670"/>
          </a:xfrm>
          <a:custGeom>
            <a:avLst/>
            <a:gdLst/>
            <a:ahLst/>
            <a:cxnLst/>
            <a:rect l="l" t="t" r="r" b="b"/>
            <a:pathLst>
              <a:path w="1904" h="407670">
                <a:moveTo>
                  <a:pt x="0" y="407542"/>
                </a:moveTo>
                <a:lnTo>
                  <a:pt x="1778" y="407542"/>
                </a:lnTo>
                <a:lnTo>
                  <a:pt x="1778" y="0"/>
                </a:lnTo>
                <a:lnTo>
                  <a:pt x="0" y="0"/>
                </a:lnTo>
                <a:lnTo>
                  <a:pt x="0" y="40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28459" y="3362705"/>
            <a:ext cx="26034" cy="409575"/>
          </a:xfrm>
          <a:custGeom>
            <a:avLst/>
            <a:gdLst/>
            <a:ahLst/>
            <a:cxnLst/>
            <a:rect l="l" t="t" r="r" b="b"/>
            <a:pathLst>
              <a:path w="26034" h="409575">
                <a:moveTo>
                  <a:pt x="0" y="409067"/>
                </a:moveTo>
                <a:lnTo>
                  <a:pt x="25907" y="409067"/>
                </a:lnTo>
                <a:lnTo>
                  <a:pt x="25907" y="0"/>
                </a:lnTo>
                <a:lnTo>
                  <a:pt x="0" y="0"/>
                </a:lnTo>
                <a:lnTo>
                  <a:pt x="0" y="40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56988" y="3770248"/>
            <a:ext cx="1883410" cy="0"/>
          </a:xfrm>
          <a:custGeom>
            <a:avLst/>
            <a:gdLst/>
            <a:ahLst/>
            <a:cxnLst/>
            <a:rect l="l" t="t" r="r" b="b"/>
            <a:pathLst>
              <a:path w="1883409">
                <a:moveTo>
                  <a:pt x="188328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0270" y="3756659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13588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6988" y="3756659"/>
            <a:ext cx="1883410" cy="0"/>
          </a:xfrm>
          <a:custGeom>
            <a:avLst/>
            <a:gdLst/>
            <a:ahLst/>
            <a:cxnLst/>
            <a:rect l="l" t="t" r="r" b="b"/>
            <a:pathLst>
              <a:path w="1883409">
                <a:moveTo>
                  <a:pt x="188328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6988" y="3756659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5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6226" y="3755897"/>
            <a:ext cx="1885314" cy="15240"/>
          </a:xfrm>
          <a:custGeom>
            <a:avLst/>
            <a:gdLst/>
            <a:ahLst/>
            <a:cxnLst/>
            <a:rect l="l" t="t" r="r" b="b"/>
            <a:pathLst>
              <a:path w="1885315" h="15239">
                <a:moveTo>
                  <a:pt x="1884806" y="1511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21935" y="3364229"/>
            <a:ext cx="78105" cy="396875"/>
          </a:xfrm>
          <a:custGeom>
            <a:avLst/>
            <a:gdLst/>
            <a:ahLst/>
            <a:cxnLst/>
            <a:rect l="l" t="t" r="r" b="b"/>
            <a:pathLst>
              <a:path w="78104" h="396875">
                <a:moveTo>
                  <a:pt x="51815" y="64770"/>
                </a:moveTo>
                <a:lnTo>
                  <a:pt x="25908" y="64770"/>
                </a:lnTo>
                <a:lnTo>
                  <a:pt x="25908" y="396494"/>
                </a:lnTo>
                <a:lnTo>
                  <a:pt x="51815" y="396494"/>
                </a:lnTo>
                <a:lnTo>
                  <a:pt x="51815" y="64770"/>
                </a:lnTo>
                <a:close/>
              </a:path>
              <a:path w="78104" h="3968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968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26235" y="4037353"/>
            <a:ext cx="5912485" cy="83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123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{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}</a:t>
            </a:r>
            <a:r>
              <a:rPr sz="2000" b="1" dirty="0">
                <a:latin typeface="Heiti SC"/>
                <a:cs typeface="Heiti SC"/>
              </a:rPr>
              <a:t>表示槽，后续变量</a:t>
            </a:r>
            <a:r>
              <a:rPr sz="2000" b="1" spc="-15" dirty="0">
                <a:latin typeface="Heiti SC"/>
                <a:cs typeface="Heiti SC"/>
              </a:rPr>
              <a:t>填</a:t>
            </a:r>
            <a:r>
              <a:rPr sz="2000" b="1" dirty="0">
                <a:latin typeface="Heiti SC"/>
                <a:cs typeface="Heiti SC"/>
              </a:rPr>
              <a:t>充到</a:t>
            </a:r>
            <a:r>
              <a:rPr sz="2000" b="1" spc="-15" dirty="0">
                <a:latin typeface="Heiti SC"/>
                <a:cs typeface="Heiti SC"/>
              </a:rPr>
              <a:t>槽</a:t>
            </a:r>
            <a:r>
              <a:rPr sz="2000" b="1" dirty="0">
                <a:latin typeface="Heiti SC"/>
                <a:cs typeface="Heiti SC"/>
              </a:rPr>
              <a:t>中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1DB41D"/>
                </a:solidFill>
                <a:latin typeface="Arial"/>
                <a:cs typeface="Arial"/>
              </a:rPr>
              <a:t>:.2f</a:t>
            </a:r>
            <a:r>
              <a:rPr sz="2000" b="1" spc="5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}</a:t>
            </a:r>
            <a:r>
              <a:rPr sz="2000" b="1" dirty="0">
                <a:latin typeface="Heiti SC"/>
                <a:cs typeface="Heiti SC"/>
              </a:rPr>
              <a:t>表示将变量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dirty="0">
                <a:latin typeface="Heiti SC"/>
                <a:cs typeface="Heiti SC"/>
              </a:rPr>
              <a:t>填充到这</a:t>
            </a:r>
            <a:r>
              <a:rPr sz="2000" b="1" spc="-15" dirty="0">
                <a:latin typeface="Heiti SC"/>
                <a:cs typeface="Heiti SC"/>
              </a:rPr>
              <a:t>个</a:t>
            </a:r>
            <a:r>
              <a:rPr sz="2000" b="1" dirty="0">
                <a:latin typeface="Heiti SC"/>
                <a:cs typeface="Heiti SC"/>
              </a:rPr>
              <a:t>位置</a:t>
            </a:r>
            <a:r>
              <a:rPr sz="2000" b="1" spc="-15" dirty="0">
                <a:latin typeface="Heiti SC"/>
                <a:cs typeface="Heiti SC"/>
              </a:rPr>
              <a:t>时</a:t>
            </a:r>
            <a:r>
              <a:rPr sz="2000" b="1" dirty="0">
                <a:latin typeface="Heiti SC"/>
                <a:cs typeface="Heiti SC"/>
              </a:rPr>
              <a:t>取小</a:t>
            </a:r>
            <a:r>
              <a:rPr sz="2000" b="1" spc="-15" dirty="0">
                <a:latin typeface="Heiti SC"/>
                <a:cs typeface="Heiti SC"/>
              </a:rPr>
              <a:t>数</a:t>
            </a:r>
            <a:r>
              <a:rPr sz="2000" b="1" dirty="0">
                <a:latin typeface="Heiti SC"/>
                <a:cs typeface="Heiti SC"/>
              </a:rPr>
              <a:t>点</a:t>
            </a:r>
            <a:r>
              <a:rPr sz="2000" b="1" spc="5" dirty="0">
                <a:latin typeface="Heiti SC"/>
                <a:cs typeface="Heiti SC"/>
              </a:rPr>
              <a:t>后</a:t>
            </a:r>
            <a:r>
              <a:rPr sz="2000" b="1" spc="120" dirty="0">
                <a:latin typeface="Arial"/>
                <a:cs typeface="Arial"/>
              </a:rPr>
              <a:t>2</a:t>
            </a:r>
            <a:r>
              <a:rPr sz="2000" b="1" dirty="0">
                <a:latin typeface="Heiti SC"/>
                <a:cs typeface="Heiti SC"/>
              </a:rPr>
              <a:t>位</a:t>
            </a:r>
            <a:endParaRPr sz="20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输出函数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185" dirty="0"/>
              <a:t>print()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4607" y="1529831"/>
            <a:ext cx="5477510" cy="282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746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以字符形式向控制台输出结果的函数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的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温度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{:</a:t>
            </a:r>
            <a:r>
              <a:rPr sz="2000" b="1" spc="355" dirty="0">
                <a:solidFill>
                  <a:srgbClr val="1DB41D"/>
                </a:solidFill>
                <a:latin typeface="FZLTZHB--B51-0"/>
                <a:cs typeface="FZLTZHB--B51-0"/>
              </a:rPr>
              <a:t>.</a:t>
            </a:r>
            <a:r>
              <a:rPr sz="2000" b="1" spc="175" dirty="0">
                <a:solidFill>
                  <a:srgbClr val="1DB41D"/>
                </a:solidFill>
                <a:latin typeface="FZLTZHB--B51-0"/>
                <a:cs typeface="FZLTZHB--B51-0"/>
              </a:rPr>
              <a:t>2f</a:t>
            </a:r>
            <a:r>
              <a:rPr sz="2000" b="1" spc="130" dirty="0">
                <a:solidFill>
                  <a:srgbClr val="1DB41D"/>
                </a:solidFill>
                <a:latin typeface="FZLTZHB--B51-0"/>
                <a:cs typeface="FZLTZHB--B51-0"/>
              </a:rPr>
              <a:t>}</a:t>
            </a:r>
            <a:r>
              <a:rPr sz="2000" b="1" spc="-135" dirty="0">
                <a:solidFill>
                  <a:srgbClr val="1DB41D"/>
                </a:solidFill>
                <a:latin typeface="FZLTZHB--B51-0"/>
                <a:cs typeface="FZLTZHB--B51-0"/>
              </a:rPr>
              <a:t>C"</a:t>
            </a:r>
            <a:r>
              <a:rPr sz="2000" b="1" spc="415" dirty="0">
                <a:latin typeface="FZLTZHB--B51-0"/>
                <a:cs typeface="FZLTZHB--B51-0"/>
              </a:rPr>
              <a:t>.</a:t>
            </a:r>
            <a:r>
              <a:rPr sz="2000" b="1" spc="145" dirty="0">
                <a:latin typeface="FZLTZHB--B51-0"/>
                <a:cs typeface="FZLTZHB--B51-0"/>
              </a:rPr>
              <a:t>fo</a:t>
            </a:r>
            <a:r>
              <a:rPr sz="2000" b="1" spc="114" dirty="0">
                <a:latin typeface="FZLTZHB--B51-0"/>
                <a:cs typeface="FZLTZHB--B51-0"/>
              </a:rPr>
              <a:t>r</a:t>
            </a:r>
            <a:r>
              <a:rPr sz="2000" b="1" spc="-315" dirty="0">
                <a:latin typeface="FZLTZHB--B51-0"/>
                <a:cs typeface="FZLTZHB--B51-0"/>
              </a:rPr>
              <a:t>ma</a:t>
            </a:r>
            <a:r>
              <a:rPr sz="2000" b="1" spc="-155" dirty="0">
                <a:latin typeface="FZLTZHB--B51-0"/>
                <a:cs typeface="FZLTZHB--B51-0"/>
              </a:rPr>
              <a:t>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550" dirty="0">
                <a:solidFill>
                  <a:srgbClr val="C00000"/>
                </a:solidFill>
                <a:latin typeface="FZLTZHB--B51-0"/>
                <a:cs typeface="FZLTZHB--B51-0"/>
              </a:rPr>
              <a:t>C</a:t>
            </a:r>
            <a:r>
              <a:rPr sz="2000" b="1" spc="300" dirty="0">
                <a:latin typeface="FZLTZHB--B51-0"/>
                <a:cs typeface="FZLTZHB--B51-0"/>
              </a:rPr>
              <a:t>))</a:t>
            </a:r>
            <a:endParaRPr sz="2000" dirty="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1562735" algn="l"/>
              </a:tabLst>
            </a:pP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550" dirty="0">
                <a:latin typeface="FZLTZHB--B51-0"/>
                <a:cs typeface="FZLTZHB--B51-0"/>
              </a:rPr>
              <a:t>C</a:t>
            </a:r>
            <a:r>
              <a:rPr sz="2000" b="1" dirty="0">
                <a:latin typeface="Heiti SC"/>
                <a:cs typeface="Heiti SC"/>
              </a:rPr>
              <a:t>的值是	</a:t>
            </a:r>
            <a:r>
              <a:rPr sz="2000" b="1" spc="-135" dirty="0">
                <a:latin typeface="FZLTZHB--B51-0"/>
                <a:cs typeface="FZLTZHB--B51-0"/>
              </a:rPr>
              <a:t>123.45678</a:t>
            </a:r>
            <a:r>
              <a:rPr sz="2000" b="1" spc="-155" dirty="0">
                <a:latin typeface="FZLTZHB--B51-0"/>
                <a:cs typeface="FZLTZHB--B51-0"/>
              </a:rPr>
              <a:t>9</a:t>
            </a:r>
            <a:r>
              <a:rPr sz="2000" b="1" dirty="0">
                <a:latin typeface="Heiti SC"/>
                <a:cs typeface="Heiti SC"/>
              </a:rPr>
              <a:t>，则</a:t>
            </a:r>
            <a:r>
              <a:rPr sz="2000" b="1" spc="-15" dirty="0">
                <a:latin typeface="Heiti SC"/>
                <a:cs typeface="Heiti SC"/>
              </a:rPr>
              <a:t>输</a:t>
            </a:r>
            <a:r>
              <a:rPr sz="2000" b="1" dirty="0">
                <a:latin typeface="Heiti SC"/>
                <a:cs typeface="Heiti SC"/>
              </a:rPr>
              <a:t>出结</a:t>
            </a:r>
            <a:r>
              <a:rPr sz="2000" b="1" spc="-15" dirty="0">
                <a:latin typeface="Heiti SC"/>
                <a:cs typeface="Heiti SC"/>
              </a:rPr>
              <a:t>果</a:t>
            </a:r>
            <a:r>
              <a:rPr sz="2000" b="1" dirty="0">
                <a:latin typeface="Heiti SC"/>
                <a:cs typeface="Heiti SC"/>
              </a:rPr>
              <a:t>为：</a:t>
            </a:r>
            <a:endParaRPr sz="20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1457325">
              <a:lnSpc>
                <a:spcPct val="100000"/>
              </a:lnSpc>
              <a:spcBef>
                <a:spcPts val="1605"/>
              </a:spcBef>
            </a:pP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转换后的温度是</a:t>
            </a:r>
            <a:r>
              <a:rPr sz="2000" b="1" spc="-65" dirty="0">
                <a:solidFill>
                  <a:srgbClr val="FF0000"/>
                </a:solidFill>
                <a:latin typeface="FZLTZHB--B51-0"/>
                <a:cs typeface="FZLTZHB--B51-0"/>
              </a:rPr>
              <a:t>123.4</a:t>
            </a:r>
            <a:r>
              <a:rPr sz="2000" b="1" spc="-80" dirty="0">
                <a:solidFill>
                  <a:srgbClr val="FF0000"/>
                </a:solidFill>
                <a:latin typeface="FZLTZHB--B51-0"/>
                <a:cs typeface="FZLTZHB--B51-0"/>
              </a:rPr>
              <a:t>5</a:t>
            </a:r>
            <a:r>
              <a:rPr sz="2000" b="1" spc="-550" dirty="0">
                <a:solidFill>
                  <a:srgbClr val="1DB41D"/>
                </a:solidFill>
                <a:latin typeface="FZLTZHB--B51-0"/>
                <a:cs typeface="FZLTZHB--B51-0"/>
              </a:rPr>
              <a:t>C</a:t>
            </a:r>
            <a:endParaRPr sz="2000" dirty="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765" y="1035226"/>
            <a:ext cx="697992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235">
              <a:lnSpc>
                <a:spcPct val="100000"/>
              </a:lnSpc>
              <a:tabLst>
                <a:tab pos="1346200" algn="l"/>
                <a:tab pos="1626235" algn="l"/>
              </a:tabLst>
            </a:pPr>
            <a:r>
              <a:rPr sz="2000" b="1" spc="-220" dirty="0">
                <a:solidFill>
                  <a:srgbClr val="D9D9D9"/>
                </a:solidFill>
                <a:latin typeface="FZLTZHB--B51-0"/>
                <a:cs typeface="FZLTZHB--B51-0"/>
              </a:rPr>
              <a:t>TempStr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114" dirty="0">
                <a:solidFill>
                  <a:srgbClr val="D9D9D9"/>
                </a:solidFill>
                <a:latin typeface="FZLTZHB--B51-0"/>
                <a:cs typeface="FZLTZHB--B51-0"/>
              </a:rPr>
              <a:t>input(</a:t>
            </a:r>
            <a:r>
              <a:rPr sz="2000" b="1" spc="10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marL="229235">
              <a:lnSpc>
                <a:spcPct val="100000"/>
              </a:lnSpc>
              <a:spcBef>
                <a:spcPts val="480"/>
              </a:spcBef>
              <a:tabLst>
                <a:tab pos="2325370" algn="l"/>
                <a:tab pos="35820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  <a:tabLst>
                <a:tab pos="1068705" algn="l"/>
                <a:tab pos="1348105" algn="l"/>
                <a:tab pos="4280535" algn="l"/>
                <a:tab pos="4561205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D9D9D9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8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90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2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50" dirty="0">
                <a:solidFill>
                  <a:srgbClr val="D9D9D9"/>
                </a:solidFill>
                <a:latin typeface="FZLTZHB--B51-0"/>
                <a:cs typeface="FZLTZHB--B51-0"/>
              </a:rPr>
              <a:t>C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229235">
              <a:lnSpc>
                <a:spcPct val="100000"/>
              </a:lnSpc>
              <a:spcBef>
                <a:spcPts val="480"/>
              </a:spcBef>
              <a:tabLst>
                <a:tab pos="2605405" algn="l"/>
                <a:tab pos="386207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  <a:tabLst>
                <a:tab pos="1068705" algn="l"/>
                <a:tab pos="1348105" algn="l"/>
                <a:tab pos="4699635" algn="l"/>
                <a:tab pos="4978400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788670">
              <a:lnSpc>
                <a:spcPct val="100000"/>
              </a:lnSpc>
              <a:spcBef>
                <a:spcPts val="480"/>
              </a:spcBef>
            </a:pPr>
            <a:r>
              <a:rPr sz="2000" b="1" spc="185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D9D9D9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D9D9D9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D9D9D9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solidFill>
                  <a:srgbClr val="D9D9D9"/>
                </a:solidFill>
                <a:latin typeface="FZLTZHB--B51-0"/>
                <a:cs typeface="FZLTZHB--B51-0"/>
              </a:rPr>
              <a:t>.f</a:t>
            </a:r>
            <a:r>
              <a:rPr sz="2000" b="1" spc="290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rm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a</a:t>
            </a:r>
            <a:r>
              <a:rPr sz="2000" b="1" spc="95" dirty="0">
                <a:solidFill>
                  <a:srgbClr val="D9D9D9"/>
                </a:solidFill>
                <a:latin typeface="FZLTZHB--B51-0"/>
                <a:cs typeface="FZLTZHB--B51-0"/>
              </a:rPr>
              <a:t>t(</a:t>
            </a:r>
            <a:r>
              <a:rPr sz="2000" b="1" spc="165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229235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700" indent="775970">
              <a:lnSpc>
                <a:spcPct val="100000"/>
              </a:lnSpc>
              <a:spcBef>
                <a:spcPts val="480"/>
              </a:spcBef>
            </a:pP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print("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D9D9D9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D9D9D9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D9D9D9"/>
                </a:solidFill>
                <a:latin typeface="Arial Unicode MS"/>
                <a:cs typeface="Arial Unicode MS"/>
              </a:rPr>
              <a:t>误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")</a:t>
            </a:r>
            <a:endParaRPr sz="2000">
              <a:latin typeface="FZLTZHB--B51-0"/>
              <a:cs typeface="FZLTZHB--B51-0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al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：去掉参数最外侧引号并执行余下语句的函数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303" y="1529831"/>
            <a:ext cx="6943090" cy="1732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55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去掉参数最外侧引号并执行余下语句的函数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spc="-5" dirty="0">
                <a:latin typeface="Heiti SC"/>
                <a:cs typeface="Heiti SC"/>
              </a:rPr>
              <a:t>函数的基本使用格式：</a:t>
            </a:r>
            <a:endParaRPr sz="2400">
              <a:latin typeface="Heiti SC"/>
              <a:cs typeface="Heiti SC"/>
            </a:endParaRPr>
          </a:p>
          <a:p>
            <a:pPr marL="2108200">
              <a:lnSpc>
                <a:spcPct val="100000"/>
              </a:lnSpc>
              <a:spcBef>
                <a:spcPts val="2055"/>
              </a:spcBef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75" dirty="0">
                <a:latin typeface="FZLTZHB--B51-0"/>
                <a:cs typeface="FZLTZHB--B51-0"/>
              </a:rPr>
              <a:t>&lt;</a:t>
            </a:r>
            <a:r>
              <a:rPr sz="2000" b="1" dirty="0">
                <a:latin typeface="Heiti SC"/>
                <a:cs typeface="Heiti SC"/>
              </a:rPr>
              <a:t>字符串或</a:t>
            </a:r>
            <a:r>
              <a:rPr sz="2000" b="1" spc="-15" dirty="0">
                <a:latin typeface="Heiti SC"/>
                <a:cs typeface="Heiti SC"/>
              </a:rPr>
              <a:t>字</a:t>
            </a:r>
            <a:r>
              <a:rPr sz="2000" b="1" dirty="0">
                <a:latin typeface="Heiti SC"/>
                <a:cs typeface="Heiti SC"/>
              </a:rPr>
              <a:t>符串</a:t>
            </a:r>
            <a:r>
              <a:rPr sz="2000" b="1" spc="-15" dirty="0">
                <a:latin typeface="Heiti SC"/>
                <a:cs typeface="Heiti SC"/>
              </a:rPr>
              <a:t>变</a:t>
            </a:r>
            <a:r>
              <a:rPr sz="2000" b="1" dirty="0">
                <a:latin typeface="Heiti SC"/>
                <a:cs typeface="Heiti SC"/>
              </a:rPr>
              <a:t>量</a:t>
            </a:r>
            <a:r>
              <a:rPr sz="2000" b="1" spc="-270" dirty="0">
                <a:latin typeface="FZLTZHB--B51-0"/>
                <a:cs typeface="FZLTZHB--B51-0"/>
              </a:rPr>
              <a:t>&gt;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评估函数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65" dirty="0"/>
              <a:t>e</a:t>
            </a:r>
            <a:r>
              <a:rPr spc="-5" dirty="0"/>
              <a:t>v</a:t>
            </a:r>
            <a:r>
              <a:rPr spc="80" dirty="0"/>
              <a:t>al</a:t>
            </a:r>
            <a:r>
              <a:rPr spc="-5" dirty="0"/>
              <a:t>()</a:t>
            </a:r>
          </a:p>
        </p:txBody>
      </p:sp>
      <p:sp>
        <p:nvSpPr>
          <p:cNvPr id="7" name="object 7"/>
          <p:cNvSpPr/>
          <p:nvPr/>
        </p:nvSpPr>
        <p:spPr>
          <a:xfrm>
            <a:off x="4751832" y="3595115"/>
            <a:ext cx="3857625" cy="1214755"/>
          </a:xfrm>
          <a:custGeom>
            <a:avLst/>
            <a:gdLst/>
            <a:ahLst/>
            <a:cxnLst/>
            <a:rect l="l" t="t" r="r" b="b"/>
            <a:pathLst>
              <a:path w="3857625" h="1214754">
                <a:moveTo>
                  <a:pt x="0" y="1214628"/>
                </a:moveTo>
                <a:lnTo>
                  <a:pt x="3857244" y="1214628"/>
                </a:lnTo>
                <a:lnTo>
                  <a:pt x="3857244" y="0"/>
                </a:lnTo>
                <a:lnTo>
                  <a:pt x="0" y="0"/>
                </a:lnTo>
                <a:lnTo>
                  <a:pt x="0" y="121462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31207" y="3544528"/>
            <a:ext cx="36588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135" dirty="0">
                <a:solidFill>
                  <a:srgbClr val="1DB41D"/>
                </a:solidFill>
                <a:latin typeface="FZLTZHB--B51-0"/>
                <a:cs typeface="FZLTZHB--B51-0"/>
              </a:rPr>
              <a:t>1+2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 dirty="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60" dirty="0">
                <a:solidFill>
                  <a:srgbClr val="000FFF"/>
                </a:solidFill>
                <a:latin typeface="FZLTZHB--B51-0"/>
                <a:cs typeface="FZLTZHB--B51-0"/>
              </a:rPr>
              <a:t>'1+</a:t>
            </a:r>
            <a:r>
              <a:rPr sz="2000" b="1" spc="70" dirty="0">
                <a:solidFill>
                  <a:srgbClr val="000FFF"/>
                </a:solidFill>
                <a:latin typeface="FZLTZHB--B51-0"/>
                <a:cs typeface="FZLTZHB--B51-0"/>
              </a:rPr>
              <a:t>2</a:t>
            </a:r>
            <a:r>
              <a:rPr sz="2000" b="1" spc="665" dirty="0">
                <a:solidFill>
                  <a:srgbClr val="000FFF"/>
                </a:solidFill>
                <a:latin typeface="FZLTZHB--B51-0"/>
                <a:cs typeface="FZLTZHB--B51-0"/>
              </a:rPr>
              <a:t>'</a:t>
            </a:r>
            <a:endParaRPr sz="2000" dirty="0">
              <a:latin typeface="FZLTZHB--B51-0"/>
              <a:cs typeface="FZLTZHB--B51-0"/>
            </a:endParaRPr>
          </a:p>
          <a:p>
            <a:pPr marL="12700" marR="5080">
              <a:lnSpc>
                <a:spcPct val="120000"/>
              </a:lnSpc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-245" dirty="0">
                <a:solidFill>
                  <a:srgbClr val="1DB41D"/>
                </a:solidFill>
                <a:latin typeface="FZLTZHB--B51-0"/>
                <a:cs typeface="FZLTZHB--B51-0"/>
              </a:rPr>
              <a:t>p</a:t>
            </a:r>
            <a:r>
              <a:rPr sz="2000" b="1" spc="250" dirty="0">
                <a:solidFill>
                  <a:srgbClr val="1DB41D"/>
                </a:solidFill>
                <a:latin typeface="FZLTZHB--B51-0"/>
                <a:cs typeface="FZLTZHB--B51-0"/>
              </a:rPr>
              <a:t>rint</a:t>
            </a:r>
            <a:r>
              <a:rPr sz="2000" b="1" spc="220" dirty="0">
                <a:solidFill>
                  <a:srgbClr val="1DB41D"/>
                </a:solidFill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605" dirty="0">
                <a:solidFill>
                  <a:srgbClr val="1DB41D"/>
                </a:solidFill>
                <a:latin typeface="FZLTZHB--B51-0"/>
                <a:cs typeface="FZLTZHB--B51-0"/>
              </a:rPr>
              <a:t>H</a:t>
            </a:r>
            <a:r>
              <a:rPr sz="2000" b="1" spc="360" dirty="0">
                <a:solidFill>
                  <a:srgbClr val="1DB41D"/>
                </a:solidFill>
                <a:latin typeface="FZLTZHB--B51-0"/>
                <a:cs typeface="FZLTZHB--B51-0"/>
              </a:rPr>
              <a:t>el</a:t>
            </a:r>
            <a:r>
              <a:rPr sz="2000" b="1" spc="195" dirty="0">
                <a:solidFill>
                  <a:srgbClr val="1DB41D"/>
                </a:solidFill>
                <a:latin typeface="FZLTZHB--B51-0"/>
                <a:cs typeface="FZLTZHB--B51-0"/>
              </a:rPr>
              <a:t>l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o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84" dirty="0">
                <a:solidFill>
                  <a:srgbClr val="1DB41D"/>
                </a:solidFill>
                <a:latin typeface="FZLTZHB--B51-0"/>
                <a:cs typeface="FZLTZHB--B51-0"/>
              </a:rPr>
              <a:t>)'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r>
              <a:rPr sz="2000" b="1" spc="215" dirty="0">
                <a:latin typeface="FZLTZHB--B51-0"/>
                <a:cs typeface="FZLTZHB--B51-0"/>
              </a:rPr>
              <a:t> </a:t>
            </a:r>
            <a:r>
              <a:rPr sz="2000" b="1" spc="20" dirty="0">
                <a:solidFill>
                  <a:srgbClr val="000FFF"/>
                </a:solidFill>
                <a:latin typeface="FZLTZHB--B51-0"/>
                <a:cs typeface="FZLTZHB--B51-0"/>
              </a:rPr>
              <a:t>Hello</a:t>
            </a:r>
            <a:endParaRPr sz="2000" dirty="0">
              <a:latin typeface="FZLTZHB--B51-0"/>
              <a:cs typeface="FZLTZHB--B51-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3595115"/>
            <a:ext cx="2809240" cy="1353820"/>
          </a:xfrm>
          <a:custGeom>
            <a:avLst/>
            <a:gdLst/>
            <a:ahLst/>
            <a:cxnLst/>
            <a:rect l="l" t="t" r="r" b="b"/>
            <a:pathLst>
              <a:path w="2809240" h="1353820">
                <a:moveTo>
                  <a:pt x="0" y="1353312"/>
                </a:moveTo>
                <a:lnTo>
                  <a:pt x="2808731" y="1353312"/>
                </a:lnTo>
                <a:lnTo>
                  <a:pt x="2808731" y="0"/>
                </a:lnTo>
                <a:lnTo>
                  <a:pt x="0" y="0"/>
                </a:lnTo>
                <a:lnTo>
                  <a:pt x="0" y="1353312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10716" y="3613263"/>
            <a:ext cx="2122805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1500" algn="l"/>
              </a:tabLst>
            </a:pPr>
            <a:r>
              <a:rPr sz="2000" b="1" spc="-265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65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55" dirty="0">
                <a:solidFill>
                  <a:srgbClr val="000FFF"/>
                </a:solidFill>
                <a:latin typeface="FZLTZHB--B51-0"/>
                <a:cs typeface="FZLTZHB--B51-0"/>
              </a:rPr>
              <a:t>1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571500" algn="l"/>
              </a:tabLst>
            </a:pPr>
            <a:r>
              <a:rPr sz="2000" b="1" spc="-270" dirty="0">
                <a:solidFill>
                  <a:srgbClr val="780D17"/>
                </a:solidFill>
                <a:latin typeface="FZLTZHB--B51-0"/>
                <a:cs typeface="FZLTZHB--B51-0"/>
              </a:rPr>
              <a:t>&gt;&gt;&gt;	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45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-235" dirty="0">
                <a:solidFill>
                  <a:srgbClr val="1DB41D"/>
                </a:solidFill>
                <a:latin typeface="FZLTZHB--B51-0"/>
                <a:cs typeface="FZLTZHB--B51-0"/>
              </a:rPr>
              <a:t>+2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220" dirty="0">
                <a:solidFill>
                  <a:srgbClr val="000FFF"/>
                </a:solidFill>
                <a:latin typeface="FZLTZHB--B51-0"/>
                <a:cs typeface="FZLTZHB--B51-0"/>
              </a:rPr>
              <a:t>3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评估函数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65" dirty="0"/>
              <a:t>e</a:t>
            </a:r>
            <a:r>
              <a:rPr spc="-5" dirty="0"/>
              <a:t>v</a:t>
            </a:r>
            <a:r>
              <a:rPr spc="80" dirty="0"/>
              <a:t>al</a:t>
            </a:r>
            <a:r>
              <a:rPr spc="-5" dirty="0"/>
              <a:t>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2208" y="1529831"/>
            <a:ext cx="5816600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225" indent="-166116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去掉参数最外侧引号并执行余下语句的函数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85420" algn="ctr">
              <a:lnSpc>
                <a:spcPct val="100000"/>
              </a:lnSpc>
              <a:spcBef>
                <a:spcPts val="2150"/>
              </a:spcBef>
            </a:pPr>
            <a:r>
              <a:rPr sz="2000" b="1" spc="5" dirty="0">
                <a:solidFill>
                  <a:srgbClr val="900090"/>
                </a:solidFill>
                <a:latin typeface="FZLTZHB--B51-0"/>
                <a:cs typeface="FZLTZHB--B51-0"/>
              </a:rPr>
              <a:t>eva</a:t>
            </a:r>
            <a:r>
              <a:rPr sz="2000" b="1" spc="-10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85" dirty="0">
                <a:latin typeface="FZLTZHB--B51-0"/>
                <a:cs typeface="FZLTZHB--B51-0"/>
              </a:rPr>
              <a:t>(T</a:t>
            </a:r>
            <a:r>
              <a:rPr sz="2000" b="1" spc="-110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220" dirty="0">
                <a:latin typeface="FZLTZHB--B51-0"/>
                <a:cs typeface="FZLTZHB--B51-0"/>
              </a:rPr>
              <a:t>r[0</a:t>
            </a:r>
            <a:r>
              <a:rPr sz="2000" b="1" spc="15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70" dirty="0">
                <a:latin typeface="FZLTZHB--B51-0"/>
                <a:cs typeface="FZLTZHB--B51-0"/>
              </a:rPr>
              <a:t>1</a:t>
            </a:r>
            <a:r>
              <a:rPr sz="2000" b="1" spc="170" dirty="0">
                <a:latin typeface="FZLTZHB--B51-0"/>
                <a:cs typeface="FZLTZHB--B51-0"/>
              </a:rPr>
              <a:t>]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1764"/>
              </a:spcBef>
            </a:pPr>
            <a:r>
              <a:rPr sz="2000" b="1" dirty="0">
                <a:latin typeface="Heiti SC"/>
                <a:cs typeface="Heiti SC"/>
              </a:rPr>
              <a:t>如果</a:t>
            </a:r>
            <a:r>
              <a:rPr sz="2000" b="1" spc="-155" dirty="0">
                <a:latin typeface="FZLTZHB--B51-0"/>
                <a:cs typeface="FZLTZHB--B51-0"/>
              </a:rPr>
              <a:t>TempStr[</a:t>
            </a:r>
            <a:r>
              <a:rPr sz="2000" b="1" spc="-175" dirty="0">
                <a:latin typeface="FZLTZHB--B51-0"/>
                <a:cs typeface="FZLTZHB--B51-0"/>
              </a:rPr>
              <a:t>0</a:t>
            </a:r>
            <a:r>
              <a:rPr sz="2000" b="1" spc="430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Heiti SC"/>
                <a:cs typeface="Heiti SC"/>
              </a:rPr>
              <a:t>值</a:t>
            </a:r>
            <a:r>
              <a:rPr sz="2000" b="1" spc="-15" dirty="0">
                <a:latin typeface="Heiti SC"/>
                <a:cs typeface="Heiti SC"/>
              </a:rPr>
              <a:t>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-70" dirty="0">
                <a:solidFill>
                  <a:srgbClr val="1DB41D"/>
                </a:solidFill>
                <a:latin typeface="FZLTZHB--B51-0"/>
                <a:cs typeface="FZLTZHB--B51-0"/>
              </a:rPr>
              <a:t>1</a:t>
            </a:r>
            <a:r>
              <a:rPr sz="2000" b="1" spc="-95" dirty="0">
                <a:solidFill>
                  <a:srgbClr val="1DB41D"/>
                </a:solidFill>
                <a:latin typeface="FZLTZHB--B51-0"/>
                <a:cs typeface="FZLTZHB--B51-0"/>
              </a:rPr>
              <a:t>2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.3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dirty="0">
                <a:latin typeface="Heiti SC"/>
                <a:cs typeface="Heiti SC"/>
              </a:rPr>
              <a:t>，输</a:t>
            </a:r>
            <a:r>
              <a:rPr sz="2000" b="1" spc="-15" dirty="0">
                <a:latin typeface="Heiti SC"/>
                <a:cs typeface="Heiti SC"/>
              </a:rPr>
              <a:t>出</a:t>
            </a:r>
            <a:r>
              <a:rPr sz="2000" b="1" dirty="0">
                <a:latin typeface="Heiti SC"/>
                <a:cs typeface="Heiti SC"/>
              </a:rPr>
              <a:t>是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050">
              <a:latin typeface="Times New Roman"/>
              <a:cs typeface="Times New Roman"/>
            </a:endParaRPr>
          </a:p>
          <a:p>
            <a:pPr marL="118745" algn="ctr">
              <a:lnSpc>
                <a:spcPct val="100000"/>
              </a:lnSpc>
            </a:pPr>
            <a:r>
              <a:rPr sz="2400" b="1" spc="125" dirty="0">
                <a:latin typeface="FZLTZHB--B51-0"/>
                <a:cs typeface="FZLTZHB--B51-0"/>
              </a:rPr>
              <a:t>12</a:t>
            </a:r>
            <a:r>
              <a:rPr sz="2400" b="1" spc="75" dirty="0">
                <a:latin typeface="FZLTZHB--B51-0"/>
                <a:cs typeface="FZLTZHB--B51-0"/>
              </a:rPr>
              <a:t>.</a:t>
            </a:r>
            <a:r>
              <a:rPr sz="2400" b="1" spc="-265" dirty="0">
                <a:latin typeface="FZLTZHB--B51-0"/>
                <a:cs typeface="FZLTZHB--B51-0"/>
              </a:rPr>
              <a:t>3</a:t>
            </a:r>
            <a:endParaRPr sz="24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8452" y="1035226"/>
            <a:ext cx="6000750" cy="380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if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484" dirty="0">
                <a:solidFill>
                  <a:srgbClr val="D9D9D9"/>
                </a:solidFill>
                <a:latin typeface="FZLTZHB--B51-0"/>
                <a:cs typeface="FZLTZHB--B51-0"/>
              </a:rPr>
              <a:t>em</a:t>
            </a:r>
            <a:r>
              <a:rPr sz="2000" b="1" spc="-400" dirty="0">
                <a:solidFill>
                  <a:srgbClr val="D9D9D9"/>
                </a:solidFill>
                <a:latin typeface="FZLTZHB--B51-0"/>
                <a:cs typeface="FZLTZHB--B51-0"/>
              </a:rPr>
              <a:t>p</a:t>
            </a:r>
            <a:r>
              <a:rPr sz="2000" b="1" spc="55" dirty="0">
                <a:solidFill>
                  <a:srgbClr val="D9D9D9"/>
                </a:solidFill>
                <a:latin typeface="FZLTZHB--B51-0"/>
                <a:cs typeface="FZLTZHB--B51-0"/>
              </a:rPr>
              <a:t>St</a:t>
            </a:r>
            <a:r>
              <a:rPr sz="2000" b="1" spc="30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380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225" dirty="0">
                <a:solidFill>
                  <a:srgbClr val="D9D9D9"/>
                </a:solidFill>
                <a:latin typeface="FZLTZHB--B51-0"/>
                <a:cs typeface="FZLTZHB--B51-0"/>
              </a:rPr>
              <a:t>1]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in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170" dirty="0">
                <a:solidFill>
                  <a:srgbClr val="D9D9D9"/>
                </a:solidFill>
                <a:latin typeface="FZLTZHB--B51-0"/>
                <a:cs typeface="FZLTZHB--B51-0"/>
              </a:rPr>
              <a:t>['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F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solidFill>
                  <a:srgbClr val="D9D9D9"/>
                </a:solidFill>
                <a:latin typeface="FZLTZHB--B51-0"/>
                <a:cs typeface="FZLTZHB--B51-0"/>
              </a:rPr>
              <a:t>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509" dirty="0">
                <a:solidFill>
                  <a:srgbClr val="D9D9D9"/>
                </a:solidFill>
                <a:latin typeface="FZLTZHB--B51-0"/>
                <a:cs typeface="FZLTZHB--B51-0"/>
              </a:rPr>
              <a:t>'f']: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solidFill>
                  <a:srgbClr val="D9D9D9"/>
                </a:solidFill>
                <a:latin typeface="FZLTZHB--B51-0"/>
                <a:cs typeface="FZLTZHB--B51-0"/>
              </a:rPr>
              <a:t>C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310" dirty="0">
                <a:solidFill>
                  <a:srgbClr val="D9D9D9"/>
                </a:solidFill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29" dirty="0">
                <a:solidFill>
                  <a:srgbClr val="D9D9D9"/>
                </a:solidFill>
                <a:latin typeface="FZLTZHB--B51-0"/>
                <a:cs typeface="FZLTZHB--B51-0"/>
              </a:rPr>
              <a:t>3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2</a:t>
            </a:r>
            <a:r>
              <a:rPr sz="2000" b="1" spc="204" dirty="0">
                <a:solidFill>
                  <a:srgbClr val="D9D9D9"/>
                </a:solidFill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5535" algn="l"/>
              </a:tabLst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elif </a:t>
            </a: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-285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-540" dirty="0">
                <a:solidFill>
                  <a:srgbClr val="D9D9D9"/>
                </a:solidFill>
                <a:latin typeface="FZLTZHB--B51-0"/>
                <a:cs typeface="FZLTZHB--B51-0"/>
              </a:rPr>
              <a:t>mp</a:t>
            </a:r>
            <a:r>
              <a:rPr sz="2000" b="1" spc="-505" dirty="0">
                <a:solidFill>
                  <a:srgbClr val="D9D9D9"/>
                </a:solidFill>
                <a:latin typeface="FZLTZHB--B51-0"/>
                <a:cs typeface="FZLTZHB--B51-0"/>
              </a:rPr>
              <a:t>S</a:t>
            </a:r>
            <a:r>
              <a:rPr sz="2000" b="1" spc="340" dirty="0">
                <a:solidFill>
                  <a:srgbClr val="D9D9D9"/>
                </a:solidFill>
                <a:latin typeface="FZLTZHB--B51-0"/>
                <a:cs typeface="FZLTZHB--B51-0"/>
              </a:rPr>
              <a:t>t</a:t>
            </a:r>
            <a:r>
              <a:rPr sz="2000" b="1" spc="315" dirty="0">
                <a:solidFill>
                  <a:srgbClr val="D9D9D9"/>
                </a:solidFill>
                <a:latin typeface="FZLTZHB--B51-0"/>
                <a:cs typeface="FZLTZHB--B51-0"/>
              </a:rPr>
              <a:t>r[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-</a:t>
            </a:r>
            <a:r>
              <a:rPr sz="2000" b="1" spc="4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395" dirty="0">
                <a:solidFill>
                  <a:srgbClr val="D9D9D9"/>
                </a:solidFill>
                <a:latin typeface="FZLTZHB--B51-0"/>
                <a:cs typeface="FZLTZHB--B51-0"/>
              </a:rPr>
              <a:t>]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D9D9D9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solidFill>
                  <a:srgbClr val="D9D9D9"/>
                </a:solidFill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190" dirty="0">
                <a:solidFill>
                  <a:srgbClr val="D9D9D9"/>
                </a:solidFill>
                <a:latin typeface="FZLTZHB--B51-0"/>
                <a:cs typeface="FZLTZHB--B51-0"/>
              </a:rPr>
              <a:t>C',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D9D9D9"/>
                </a:solidFill>
                <a:latin typeface="FZLTZHB--B51-0"/>
                <a:cs typeface="FZLTZHB--B51-0"/>
              </a:rPr>
              <a:t>'c</a:t>
            </a:r>
            <a:r>
              <a:rPr sz="2000" b="1" spc="220" dirty="0">
                <a:solidFill>
                  <a:srgbClr val="D9D9D9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solidFill>
                  <a:srgbClr val="D9D9D9"/>
                </a:solidFill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solidFill>
                  <a:srgbClr val="D9D9D9"/>
                </a:solidFill>
                <a:latin typeface="FZLTZHB--B51-0"/>
                <a:cs typeface="FZLTZHB--B51-0"/>
              </a:rPr>
              <a:t>F	</a:t>
            </a:r>
            <a:r>
              <a:rPr sz="2000" b="1" spc="-235" dirty="0">
                <a:solidFill>
                  <a:srgbClr val="D9D9D9"/>
                </a:solidFill>
                <a:latin typeface="FZLTZHB--B51-0"/>
                <a:cs typeface="FZLTZHB--B51-0"/>
              </a:rPr>
              <a:t>=	</a:t>
            </a:r>
            <a:r>
              <a:rPr sz="2000" b="1" spc="295" dirty="0">
                <a:solidFill>
                  <a:srgbClr val="D9D9D9"/>
                </a:solidFill>
                <a:latin typeface="FZLTZHB--B51-0"/>
                <a:cs typeface="FZLTZHB--B51-0"/>
              </a:rPr>
              <a:t>1</a:t>
            </a:r>
            <a:r>
              <a:rPr sz="2000" b="1" spc="180" dirty="0">
                <a:solidFill>
                  <a:srgbClr val="D9D9D9"/>
                </a:solidFill>
                <a:latin typeface="FZLTZHB--B51-0"/>
                <a:cs typeface="FZLTZHB--B51-0"/>
              </a:rPr>
              <a:t>.</a:t>
            </a:r>
            <a:r>
              <a:rPr sz="2000" b="1" spc="-265" dirty="0">
                <a:solidFill>
                  <a:srgbClr val="D9D9D9"/>
                </a:solidFill>
                <a:latin typeface="FZLTZHB--B51-0"/>
                <a:cs typeface="FZLTZHB--B51-0"/>
              </a:rPr>
              <a:t>8</a:t>
            </a:r>
            <a:r>
              <a:rPr sz="2000" b="1" spc="160" dirty="0">
                <a:solidFill>
                  <a:srgbClr val="D9D9D9"/>
                </a:solidFill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solidFill>
                  <a:srgbClr val="D9D9D9"/>
                </a:solidFill>
                <a:latin typeface="FZLTZHB--B51-0"/>
                <a:cs typeface="FZLTZHB--B51-0"/>
              </a:rPr>
              <a:t>+</a:t>
            </a:r>
            <a:r>
              <a:rPr sz="2000" b="1" dirty="0">
                <a:solidFill>
                  <a:srgbClr val="D9D9D9"/>
                </a:solidFill>
                <a:latin typeface="FZLTZHB--B51-0"/>
                <a:cs typeface="FZLTZHB--B51-0"/>
              </a:rPr>
              <a:t>	</a:t>
            </a:r>
            <a:r>
              <a:rPr sz="2000" b="1" spc="-215" dirty="0">
                <a:solidFill>
                  <a:srgbClr val="D9D9D9"/>
                </a:solidFill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90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D9D9D9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D9D9D9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solidFill>
                  <a:srgbClr val="D9D9D9"/>
                </a:solidFill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750">
              <a:latin typeface="Times New Roman"/>
              <a:cs typeface="Times New Roman"/>
            </a:endParaRPr>
          </a:p>
          <a:p>
            <a:pPr marL="466090" algn="ctr">
              <a:lnSpc>
                <a:spcPts val="2875"/>
              </a:lnSpc>
              <a:tabLst>
                <a:tab pos="1790700" algn="l"/>
                <a:tab pos="3046095" algn="l"/>
              </a:tabLst>
            </a:pPr>
            <a:r>
              <a:rPr sz="2400" b="1" spc="3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b="1" spc="125" dirty="0">
                <a:solidFill>
                  <a:srgbClr val="006FC0"/>
                </a:solidFill>
                <a:latin typeface="Arial"/>
                <a:cs typeface="Arial"/>
              </a:rPr>
              <a:t>nput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400" b="1" spc="120" dirty="0">
                <a:solidFill>
                  <a:srgbClr val="006FC0"/>
                </a:solidFill>
                <a:latin typeface="Arial"/>
                <a:cs typeface="Arial"/>
              </a:rPr>
              <a:t>int()</a:t>
            </a:r>
            <a:r>
              <a:rPr sz="2400" b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400" b="1" spc="5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b="1" spc="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2400" b="1" spc="45" dirty="0">
                <a:solidFill>
                  <a:srgbClr val="006FC0"/>
                </a:solidFill>
                <a:latin typeface="Arial"/>
                <a:cs typeface="Arial"/>
              </a:rPr>
              <a:t>al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9D9D9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9D9D9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9D9D9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9D9D9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9D9D9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9D9D9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50694" y="2303830"/>
            <a:ext cx="464375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代码分析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50694" y="2303830"/>
            <a:ext cx="464375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温度转</a:t>
            </a:r>
            <a:r>
              <a:rPr sz="4000" spc="-10" dirty="0">
                <a:latin typeface="Arial Unicode MS"/>
                <a:cs typeface="Arial Unicode MS"/>
              </a:rPr>
              <a:t>换</a:t>
            </a: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举一反三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0347" y="556259"/>
            <a:ext cx="6480175" cy="3743325"/>
          </a:xfrm>
          <a:custGeom>
            <a:avLst/>
            <a:gdLst/>
            <a:ahLst/>
            <a:cxnLst/>
            <a:rect l="l" t="t" r="r" b="b"/>
            <a:pathLst>
              <a:path w="6480175" h="3743325">
                <a:moveTo>
                  <a:pt x="0" y="3742944"/>
                </a:moveTo>
                <a:lnTo>
                  <a:pt x="6480048" y="3742944"/>
                </a:lnTo>
                <a:lnTo>
                  <a:pt x="6480048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553212"/>
            <a:ext cx="6486525" cy="3749040"/>
          </a:xfrm>
          <a:custGeom>
            <a:avLst/>
            <a:gdLst/>
            <a:ahLst/>
            <a:cxnLst/>
            <a:rect l="l" t="t" r="r" b="b"/>
            <a:pathLst>
              <a:path w="6486525" h="3749040">
                <a:moveTo>
                  <a:pt x="6484747" y="0"/>
                </a:moveTo>
                <a:lnTo>
                  <a:pt x="1358" y="0"/>
                </a:lnTo>
                <a:lnTo>
                  <a:pt x="0" y="1397"/>
                </a:lnTo>
                <a:lnTo>
                  <a:pt x="0" y="3747668"/>
                </a:lnTo>
                <a:lnTo>
                  <a:pt x="1358" y="3749040"/>
                </a:lnTo>
                <a:lnTo>
                  <a:pt x="6484747" y="3749040"/>
                </a:lnTo>
                <a:lnTo>
                  <a:pt x="6486144" y="3747668"/>
                </a:lnTo>
                <a:lnTo>
                  <a:pt x="6486144" y="3745382"/>
                </a:lnTo>
                <a:lnTo>
                  <a:pt x="3657" y="3745382"/>
                </a:lnTo>
                <a:lnTo>
                  <a:pt x="3657" y="3683"/>
                </a:lnTo>
                <a:lnTo>
                  <a:pt x="6486144" y="3683"/>
                </a:lnTo>
                <a:lnTo>
                  <a:pt x="6486144" y="1397"/>
                </a:lnTo>
                <a:lnTo>
                  <a:pt x="6484747" y="0"/>
                </a:lnTo>
                <a:close/>
              </a:path>
              <a:path w="6486525" h="3749040">
                <a:moveTo>
                  <a:pt x="6486144" y="3683"/>
                </a:moveTo>
                <a:lnTo>
                  <a:pt x="6482460" y="3683"/>
                </a:lnTo>
                <a:lnTo>
                  <a:pt x="6482460" y="3745382"/>
                </a:lnTo>
                <a:lnTo>
                  <a:pt x="6486144" y="3745382"/>
                </a:lnTo>
                <a:lnTo>
                  <a:pt x="6486144" y="3683"/>
                </a:lnTo>
                <a:close/>
              </a:path>
              <a:path w="6486525" h="3749040">
                <a:moveTo>
                  <a:pt x="6481318" y="4825"/>
                </a:moveTo>
                <a:lnTo>
                  <a:pt x="4876" y="4825"/>
                </a:lnTo>
                <a:lnTo>
                  <a:pt x="4876" y="3744163"/>
                </a:lnTo>
                <a:lnTo>
                  <a:pt x="6481318" y="3744163"/>
                </a:lnTo>
                <a:lnTo>
                  <a:pt x="6481318" y="3742944"/>
                </a:lnTo>
                <a:lnTo>
                  <a:pt x="6096" y="3742944"/>
                </a:lnTo>
                <a:lnTo>
                  <a:pt x="6096" y="6096"/>
                </a:lnTo>
                <a:lnTo>
                  <a:pt x="6481318" y="6096"/>
                </a:lnTo>
                <a:lnTo>
                  <a:pt x="6481318" y="4825"/>
                </a:lnTo>
                <a:close/>
              </a:path>
              <a:path w="6486525" h="3749040">
                <a:moveTo>
                  <a:pt x="6481318" y="6096"/>
                </a:moveTo>
                <a:lnTo>
                  <a:pt x="6480048" y="6096"/>
                </a:lnTo>
                <a:lnTo>
                  <a:pt x="6480048" y="3742944"/>
                </a:lnTo>
                <a:lnTo>
                  <a:pt x="6481318" y="3742944"/>
                </a:lnTo>
                <a:lnTo>
                  <a:pt x="6481318" y="609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8452" y="684489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385" dirty="0">
                <a:solidFill>
                  <a:srgbClr val="DF0000"/>
                </a:solidFill>
                <a:latin typeface="FZLTZHB--B51-0"/>
                <a:cs typeface="FZLTZHB--B51-0"/>
              </a:rPr>
              <a:t>#TempC</a:t>
            </a:r>
            <a:r>
              <a:rPr sz="2000" b="1" spc="-355" dirty="0">
                <a:solidFill>
                  <a:srgbClr val="DF0000"/>
                </a:solidFill>
                <a:latin typeface="FZLTZHB--B51-0"/>
                <a:cs typeface="FZLTZHB--B51-0"/>
              </a:rPr>
              <a:t>o</a:t>
            </a:r>
            <a:r>
              <a:rPr sz="2000" b="1" spc="-190" dirty="0">
                <a:solidFill>
                  <a:srgbClr val="DF0000"/>
                </a:solidFill>
                <a:latin typeface="FZLTZHB--B51-0"/>
                <a:cs typeface="FZLTZHB--B51-0"/>
              </a:rPr>
              <a:t>nv</a:t>
            </a:r>
            <a:r>
              <a:rPr sz="2000" b="1" spc="-210" dirty="0">
                <a:solidFill>
                  <a:srgbClr val="DF0000"/>
                </a:solidFill>
                <a:latin typeface="FZLTZHB--B51-0"/>
                <a:cs typeface="FZLTZHB--B51-0"/>
              </a:rPr>
              <a:t>e</a:t>
            </a:r>
            <a:r>
              <a:rPr sz="2000" b="1" spc="229" dirty="0">
                <a:solidFill>
                  <a:srgbClr val="DF0000"/>
                </a:solidFill>
                <a:latin typeface="FZLTZHB--B51-0"/>
                <a:cs typeface="FZLTZHB--B51-0"/>
              </a:rPr>
              <a:t>r</a:t>
            </a:r>
            <a:r>
              <a:rPr sz="2000" b="1" spc="105" dirty="0">
                <a:solidFill>
                  <a:srgbClr val="DF0000"/>
                </a:solidFill>
                <a:latin typeface="FZLTZHB--B51-0"/>
                <a:cs typeface="FZLTZHB--B51-0"/>
              </a:rPr>
              <a:t>t.py</a:t>
            </a:r>
            <a:endParaRPr sz="2000">
              <a:latin typeface="FZLTZHB--B51-0"/>
              <a:cs typeface="FZLTZHB--B51-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452" y="1035226"/>
            <a:ext cx="6000750" cy="3822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9665" algn="l"/>
                <a:tab pos="1410335" algn="l"/>
              </a:tabLst>
            </a:pPr>
            <a:r>
              <a:rPr sz="2000" b="1" spc="-220" dirty="0">
                <a:latin typeface="FZLTZHB--B51-0"/>
                <a:cs typeface="FZLTZHB--B51-0"/>
              </a:rPr>
              <a:t>TempStr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40" dirty="0">
                <a:solidFill>
                  <a:srgbClr val="900090"/>
                </a:solidFill>
                <a:latin typeface="FZLTZHB--B51-0"/>
                <a:cs typeface="FZLTZHB--B51-0"/>
              </a:rPr>
              <a:t>input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请输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入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带有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号的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温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度值</a:t>
            </a:r>
            <a:r>
              <a:rPr sz="2000" spc="-75" dirty="0">
                <a:solidFill>
                  <a:srgbClr val="1DB41D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1DB41D"/>
                </a:solidFill>
                <a:latin typeface="Arial"/>
                <a:cs typeface="Arial"/>
              </a:rPr>
              <a:t> 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108200" algn="l"/>
                <a:tab pos="33655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if</a:t>
            </a:r>
            <a:r>
              <a:rPr sz="2000" b="1" i="1" spc="-95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5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0" dirty="0">
                <a:latin typeface="FZLTZHB--B51-0"/>
                <a:cs typeface="FZLTZHB--B51-0"/>
              </a:rPr>
              <a:t>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25" dirty="0">
                <a:latin typeface="FZLTZHB--B51-0"/>
                <a:cs typeface="FZLTZHB--B51-0"/>
              </a:rPr>
              <a:t>1]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in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95" dirty="0">
                <a:latin typeface="FZLTZHB--B51-0"/>
                <a:cs typeface="FZLTZHB--B51-0"/>
              </a:rPr>
              <a:t>[</a:t>
            </a:r>
            <a:r>
              <a:rPr sz="2000" b="1" spc="8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27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4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0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64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66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064000" algn="l"/>
                <a:tab pos="4344670" algn="l"/>
              </a:tabLst>
            </a:pPr>
            <a:r>
              <a:rPr sz="2000" b="1" spc="-550" dirty="0">
                <a:latin typeface="FZLTZHB--B51-0"/>
                <a:cs typeface="FZLTZHB--B51-0"/>
              </a:rPr>
              <a:t>C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-240" dirty="0">
                <a:solidFill>
                  <a:srgbClr val="900090"/>
                </a:solidFill>
                <a:latin typeface="FZLTZHB--B51-0"/>
                <a:cs typeface="FZLTZHB--B51-0"/>
              </a:rPr>
              <a:t>e</a:t>
            </a:r>
            <a:r>
              <a:rPr sz="2000" b="1" spc="-114" dirty="0">
                <a:solidFill>
                  <a:srgbClr val="900090"/>
                </a:solidFill>
                <a:latin typeface="FZLTZHB--B51-0"/>
                <a:cs typeface="FZLTZHB--B51-0"/>
              </a:rPr>
              <a:t>v</a:t>
            </a:r>
            <a:r>
              <a:rPr sz="2000" b="1" spc="175" dirty="0">
                <a:solidFill>
                  <a:srgbClr val="900090"/>
                </a:solidFill>
                <a:latin typeface="FZLTZHB--B51-0"/>
                <a:cs typeface="FZLTZHB--B51-0"/>
              </a:rPr>
              <a:t>al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55" dirty="0">
                <a:latin typeface="FZLTZHB--B51-0"/>
                <a:cs typeface="FZLTZHB--B51-0"/>
              </a:rPr>
              <a:t>St</a:t>
            </a:r>
            <a:r>
              <a:rPr sz="2000" b="1" spc="30" dirty="0">
                <a:latin typeface="FZLTZHB--B51-0"/>
                <a:cs typeface="FZLTZHB--B51-0"/>
              </a:rPr>
              <a:t>r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90" dirty="0">
                <a:latin typeface="FZLTZHB--B51-0"/>
                <a:cs typeface="FZLTZHB--B51-0"/>
              </a:rPr>
              <a:t>0: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29" dirty="0">
                <a:latin typeface="FZLTZHB--B51-0"/>
                <a:cs typeface="FZLTZHB--B51-0"/>
              </a:rPr>
              <a:t>3</a:t>
            </a:r>
            <a:r>
              <a:rPr sz="2000" b="1" spc="-215" dirty="0">
                <a:latin typeface="FZLTZHB--B51-0"/>
                <a:cs typeface="FZLTZHB--B51-0"/>
              </a:rPr>
              <a:t>2</a:t>
            </a:r>
            <a:r>
              <a:rPr sz="2000" b="1" spc="204" dirty="0">
                <a:latin typeface="FZLTZHB--B51-0"/>
                <a:cs typeface="FZLTZHB--B51-0"/>
              </a:rPr>
              <a:t>)/1.8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395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5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0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5" dirty="0">
                <a:solidFill>
                  <a:srgbClr val="1DB41D"/>
                </a:solidFill>
                <a:latin typeface="FZLTZHB--B51-0"/>
                <a:cs typeface="FZLTZHB--B51-0"/>
              </a:rPr>
              <a:t>}C</a:t>
            </a:r>
            <a:r>
              <a:rPr sz="2000" b="1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85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90" dirty="0">
                <a:latin typeface="FZLTZHB--B51-0"/>
                <a:cs typeface="FZLTZHB--B51-0"/>
              </a:rPr>
              <a:t>a</a:t>
            </a:r>
            <a:r>
              <a:rPr sz="2000" b="1" spc="25" dirty="0">
                <a:latin typeface="FZLTZHB--B51-0"/>
                <a:cs typeface="FZLTZHB--B51-0"/>
              </a:rPr>
              <a:t>t(</a:t>
            </a:r>
            <a:r>
              <a:rPr sz="2000" b="1" spc="50" dirty="0">
                <a:latin typeface="FZLTZHB--B51-0"/>
                <a:cs typeface="FZLTZHB--B51-0"/>
              </a:rPr>
              <a:t>C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388870" algn="l"/>
                <a:tab pos="3644900" algn="l"/>
              </a:tabLst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elif</a:t>
            </a:r>
            <a:r>
              <a:rPr sz="2000" b="1" i="1" spc="-11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-300" dirty="0">
                <a:latin typeface="FZLTZHB--B51-0"/>
                <a:cs typeface="FZLTZHB--B51-0"/>
              </a:rPr>
              <a:t>T</a:t>
            </a:r>
            <a:r>
              <a:rPr sz="2000" b="1" spc="-285" dirty="0">
                <a:latin typeface="FZLTZHB--B51-0"/>
                <a:cs typeface="FZLTZHB--B51-0"/>
              </a:rPr>
              <a:t>e</a:t>
            </a:r>
            <a:r>
              <a:rPr sz="2000" b="1" spc="-540" dirty="0">
                <a:latin typeface="FZLTZHB--B51-0"/>
                <a:cs typeface="FZLTZHB--B51-0"/>
              </a:rPr>
              <a:t>mp</a:t>
            </a:r>
            <a:r>
              <a:rPr sz="2000" b="1" spc="-505" dirty="0">
                <a:latin typeface="FZLTZHB--B51-0"/>
                <a:cs typeface="FZLTZHB--B51-0"/>
              </a:rPr>
              <a:t>S</a:t>
            </a:r>
            <a:r>
              <a:rPr sz="2000" b="1" spc="340" dirty="0">
                <a:latin typeface="FZLTZHB--B51-0"/>
                <a:cs typeface="FZLTZHB--B51-0"/>
              </a:rPr>
              <a:t>t</a:t>
            </a:r>
            <a:r>
              <a:rPr sz="2000" b="1" spc="315" dirty="0">
                <a:latin typeface="FZLTZHB--B51-0"/>
                <a:cs typeface="FZLTZHB--B51-0"/>
              </a:rPr>
              <a:t>r[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260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]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i</a:t>
            </a: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n</a:t>
            </a:r>
            <a:r>
              <a:rPr sz="2000" b="1" i="1" spc="-100" dirty="0">
                <a:solidFill>
                  <a:srgbClr val="FF7700"/>
                </a:solidFill>
                <a:latin typeface="Menlo"/>
                <a:cs typeface="Menlo"/>
              </a:rPr>
              <a:t> </a:t>
            </a:r>
            <a:r>
              <a:rPr sz="2000" b="1" spc="385" dirty="0">
                <a:latin typeface="FZLTZHB--B51-0"/>
                <a:cs typeface="FZLTZHB--B51-0"/>
              </a:rPr>
              <a:t>[</a:t>
            </a:r>
            <a:r>
              <a:rPr sz="2000" b="1" spc="650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55" dirty="0">
                <a:solidFill>
                  <a:srgbClr val="1DB41D"/>
                </a:solidFill>
                <a:latin typeface="FZLTZHB--B51-0"/>
                <a:cs typeface="FZLTZHB--B51-0"/>
              </a:rPr>
              <a:t>C'</a:t>
            </a:r>
            <a:r>
              <a:rPr sz="2000" b="1" spc="450" dirty="0">
                <a:latin typeface="FZLTZHB--B51-0"/>
                <a:cs typeface="FZLTZHB--B51-0"/>
              </a:rPr>
              <a:t>,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459" dirty="0">
                <a:solidFill>
                  <a:srgbClr val="1DB41D"/>
                </a:solidFill>
                <a:latin typeface="FZLTZHB--B51-0"/>
                <a:cs typeface="FZLTZHB--B51-0"/>
              </a:rPr>
              <a:t>'c</a:t>
            </a:r>
            <a:r>
              <a:rPr sz="2000" b="1" spc="225" dirty="0">
                <a:solidFill>
                  <a:srgbClr val="1DB41D"/>
                </a:solidFill>
                <a:latin typeface="FZLTZHB--B51-0"/>
                <a:cs typeface="FZLTZHB--B51-0"/>
              </a:rPr>
              <a:t>'</a:t>
            </a:r>
            <a:r>
              <a:rPr sz="2000" b="1" spc="409" dirty="0">
                <a:latin typeface="FZLTZHB--B51-0"/>
                <a:cs typeface="FZLTZHB--B51-0"/>
              </a:rPr>
              <a:t>]: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  <a:tabLst>
                <a:tab pos="852169" algn="l"/>
                <a:tab pos="1130935" algn="l"/>
                <a:tab pos="4483100" algn="l"/>
                <a:tab pos="4761865" algn="l"/>
              </a:tabLst>
            </a:pPr>
            <a:r>
              <a:rPr sz="2000" b="1" spc="-300" dirty="0">
                <a:latin typeface="FZLTZHB--B51-0"/>
                <a:cs typeface="FZLTZHB--B51-0"/>
              </a:rPr>
              <a:t>F	</a:t>
            </a:r>
            <a:r>
              <a:rPr sz="2000" b="1" spc="-235" dirty="0">
                <a:latin typeface="FZLTZHB--B51-0"/>
                <a:cs typeface="FZLTZHB--B51-0"/>
              </a:rPr>
              <a:t>=	</a:t>
            </a:r>
            <a:r>
              <a:rPr sz="2000" b="1" spc="295" dirty="0">
                <a:latin typeface="FZLTZHB--B51-0"/>
                <a:cs typeface="FZLTZHB--B51-0"/>
              </a:rPr>
              <a:t>1</a:t>
            </a:r>
            <a:r>
              <a:rPr sz="2000" b="1" spc="180" dirty="0">
                <a:latin typeface="FZLTZHB--B51-0"/>
                <a:cs typeface="FZLTZHB--B51-0"/>
              </a:rPr>
              <a:t>.</a:t>
            </a:r>
            <a:r>
              <a:rPr sz="2000" b="1" spc="-265" dirty="0">
                <a:latin typeface="FZLTZHB--B51-0"/>
                <a:cs typeface="FZLTZHB--B51-0"/>
              </a:rPr>
              <a:t>8</a:t>
            </a:r>
            <a:r>
              <a:rPr sz="2000" b="1" spc="160" dirty="0">
                <a:latin typeface="FZLTZHB--B51-0"/>
                <a:cs typeface="FZLTZHB--B51-0"/>
              </a:rPr>
              <a:t>*</a:t>
            </a:r>
            <a:r>
              <a:rPr sz="2000" b="1" spc="-180" dirty="0">
                <a:solidFill>
                  <a:srgbClr val="900090"/>
                </a:solidFill>
                <a:latin typeface="FZLTZHB--B51-0"/>
                <a:cs typeface="FZLTZHB--B51-0"/>
              </a:rPr>
              <a:t>ev</a:t>
            </a:r>
            <a:r>
              <a:rPr sz="2000" b="1" spc="-200" dirty="0">
                <a:solidFill>
                  <a:srgbClr val="900090"/>
                </a:solidFill>
                <a:latin typeface="FZLTZHB--B51-0"/>
                <a:cs typeface="FZLTZHB--B51-0"/>
              </a:rPr>
              <a:t>a</a:t>
            </a:r>
            <a:r>
              <a:rPr sz="2000" b="1" spc="575" dirty="0">
                <a:solidFill>
                  <a:srgbClr val="900090"/>
                </a:solidFill>
                <a:latin typeface="FZLTZHB--B51-0"/>
                <a:cs typeface="FZLTZHB--B51-0"/>
              </a:rPr>
              <a:t>l</a:t>
            </a:r>
            <a:r>
              <a:rPr sz="2000" b="1" spc="-15" dirty="0">
                <a:latin typeface="FZLTZHB--B51-0"/>
                <a:cs typeface="FZLTZHB--B51-0"/>
              </a:rPr>
              <a:t>(</a:t>
            </a:r>
            <a:r>
              <a:rPr sz="2000" b="1" spc="-35" dirty="0">
                <a:latin typeface="FZLTZHB--B51-0"/>
                <a:cs typeface="FZLTZHB--B51-0"/>
              </a:rPr>
              <a:t>T</a:t>
            </a:r>
            <a:r>
              <a:rPr sz="2000" b="1" spc="-484" dirty="0">
                <a:latin typeface="FZLTZHB--B51-0"/>
                <a:cs typeface="FZLTZHB--B51-0"/>
              </a:rPr>
              <a:t>em</a:t>
            </a:r>
            <a:r>
              <a:rPr sz="2000" b="1" spc="-400" dirty="0">
                <a:latin typeface="FZLTZHB--B51-0"/>
                <a:cs typeface="FZLTZHB--B51-0"/>
              </a:rPr>
              <a:t>p</a:t>
            </a:r>
            <a:r>
              <a:rPr sz="2000" b="1" spc="-445" dirty="0">
                <a:latin typeface="FZLTZHB--B51-0"/>
                <a:cs typeface="FZLTZHB--B51-0"/>
              </a:rPr>
              <a:t>S</a:t>
            </a:r>
            <a:r>
              <a:rPr sz="2000" b="1" spc="245" dirty="0">
                <a:latin typeface="FZLTZHB--B51-0"/>
                <a:cs typeface="FZLTZHB--B51-0"/>
              </a:rPr>
              <a:t>tr[0</a:t>
            </a:r>
            <a:r>
              <a:rPr sz="2000" b="1" spc="175" dirty="0">
                <a:latin typeface="FZLTZHB--B51-0"/>
                <a:cs typeface="FZLTZHB--B51-0"/>
              </a:rPr>
              <a:t>:</a:t>
            </a:r>
            <a:r>
              <a:rPr sz="2000" b="1" spc="-260" dirty="0">
                <a:latin typeface="FZLTZHB--B51-0"/>
                <a:cs typeface="FZLTZHB--B51-0"/>
              </a:rPr>
              <a:t>-</a:t>
            </a:r>
            <a:r>
              <a:rPr sz="2000" b="1" spc="45" dirty="0">
                <a:latin typeface="FZLTZHB--B51-0"/>
                <a:cs typeface="FZLTZHB--B51-0"/>
              </a:rPr>
              <a:t>1</a:t>
            </a:r>
            <a:r>
              <a:rPr sz="2000" b="1" spc="350" dirty="0">
                <a:latin typeface="FZLTZHB--B51-0"/>
                <a:cs typeface="FZLTZHB--B51-0"/>
              </a:rPr>
              <a:t>])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60" dirty="0">
                <a:latin typeface="FZLTZHB--B51-0"/>
                <a:cs typeface="FZLTZHB--B51-0"/>
              </a:rPr>
              <a:t>+</a:t>
            </a:r>
            <a:r>
              <a:rPr sz="2000" b="1" dirty="0">
                <a:latin typeface="FZLTZHB--B51-0"/>
                <a:cs typeface="FZLTZHB--B51-0"/>
              </a:rPr>
              <a:t>	</a:t>
            </a:r>
            <a:r>
              <a:rPr sz="2000" b="1" spc="-215" dirty="0">
                <a:latin typeface="FZLTZHB--B51-0"/>
                <a:cs typeface="FZLTZHB--B51-0"/>
              </a:rPr>
              <a:t>32</a:t>
            </a:r>
            <a:endParaRPr sz="2000">
              <a:latin typeface="FZLTZHB--B51-0"/>
              <a:cs typeface="FZLTZHB--B51-0"/>
            </a:endParaRPr>
          </a:p>
          <a:p>
            <a:pPr marL="572135">
              <a:lnSpc>
                <a:spcPct val="100000"/>
              </a:lnSpc>
              <a:spcBef>
                <a:spcPts val="480"/>
              </a:spcBef>
            </a:pPr>
            <a:r>
              <a:rPr sz="2000" b="1" spc="140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转换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后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的温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度</a:t>
            </a:r>
            <a:r>
              <a:rPr sz="2000" spc="5" dirty="0">
                <a:solidFill>
                  <a:srgbClr val="1DB41D"/>
                </a:solidFill>
                <a:latin typeface="Arial Unicode MS"/>
                <a:cs typeface="Arial Unicode MS"/>
              </a:rPr>
              <a:t>是</a:t>
            </a:r>
            <a:r>
              <a:rPr sz="2000" b="1" spc="400" dirty="0">
                <a:solidFill>
                  <a:srgbClr val="1DB41D"/>
                </a:solidFill>
                <a:latin typeface="FZLTZHB--B51-0"/>
                <a:cs typeface="FZLTZHB--B51-0"/>
              </a:rPr>
              <a:t>{</a:t>
            </a:r>
            <a:r>
              <a:rPr sz="2000" b="1" spc="320" dirty="0">
                <a:solidFill>
                  <a:srgbClr val="1DB41D"/>
                </a:solidFill>
                <a:latin typeface="FZLTZHB--B51-0"/>
                <a:cs typeface="FZLTZHB--B51-0"/>
              </a:rPr>
              <a:t>:</a:t>
            </a:r>
            <a:r>
              <a:rPr sz="2000" b="1" spc="229" dirty="0">
                <a:solidFill>
                  <a:srgbClr val="1DB41D"/>
                </a:solidFill>
                <a:latin typeface="FZLTZHB--B51-0"/>
                <a:cs typeface="FZLTZHB--B51-0"/>
              </a:rPr>
              <a:t>.2</a:t>
            </a:r>
            <a:r>
              <a:rPr sz="2000" b="1" spc="155" dirty="0">
                <a:solidFill>
                  <a:srgbClr val="1DB41D"/>
                </a:solidFill>
                <a:latin typeface="FZLTZHB--B51-0"/>
                <a:cs typeface="FZLTZHB--B51-0"/>
              </a:rPr>
              <a:t>f</a:t>
            </a:r>
            <a:r>
              <a:rPr sz="2000" b="1" spc="105" dirty="0">
                <a:solidFill>
                  <a:srgbClr val="1DB41D"/>
                </a:solidFill>
                <a:latin typeface="FZLTZHB--B51-0"/>
                <a:cs typeface="FZLTZHB--B51-0"/>
              </a:rPr>
              <a:t>}F</a:t>
            </a:r>
            <a:r>
              <a:rPr sz="2000" b="1" spc="7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155" dirty="0">
                <a:latin typeface="FZLTZHB--B51-0"/>
                <a:cs typeface="FZLTZHB--B51-0"/>
              </a:rPr>
              <a:t>.f</a:t>
            </a:r>
            <a:r>
              <a:rPr sz="2000" b="1" spc="290" dirty="0">
                <a:latin typeface="FZLTZHB--B51-0"/>
                <a:cs typeface="FZLTZHB--B51-0"/>
              </a:rPr>
              <a:t>o</a:t>
            </a:r>
            <a:r>
              <a:rPr sz="2000" b="1" spc="-300" dirty="0">
                <a:latin typeface="FZLTZHB--B51-0"/>
                <a:cs typeface="FZLTZHB--B51-0"/>
              </a:rPr>
              <a:t>rm</a:t>
            </a:r>
            <a:r>
              <a:rPr sz="2000" b="1" spc="-285" dirty="0">
                <a:latin typeface="FZLTZHB--B51-0"/>
                <a:cs typeface="FZLTZHB--B51-0"/>
              </a:rPr>
              <a:t>a</a:t>
            </a:r>
            <a:r>
              <a:rPr sz="2000" b="1" spc="95" dirty="0">
                <a:latin typeface="FZLTZHB--B51-0"/>
                <a:cs typeface="FZLTZHB--B51-0"/>
              </a:rPr>
              <a:t>t(</a:t>
            </a:r>
            <a:r>
              <a:rPr sz="2000" b="1" spc="165" dirty="0">
                <a:latin typeface="FZLTZHB--B51-0"/>
                <a:cs typeface="FZLTZHB--B51-0"/>
              </a:rPr>
              <a:t>F</a:t>
            </a:r>
            <a:r>
              <a:rPr sz="2000" b="1" spc="310" dirty="0">
                <a:latin typeface="FZLTZHB--B51-0"/>
                <a:cs typeface="FZLTZHB--B51-0"/>
              </a:rPr>
              <a:t>))</a:t>
            </a:r>
            <a:endParaRPr sz="2000">
              <a:latin typeface="FZLTZHB--B51-0"/>
              <a:cs typeface="FZLTZHB--B51-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spc="-105" dirty="0">
                <a:solidFill>
                  <a:srgbClr val="FF7700"/>
                </a:solidFill>
                <a:latin typeface="Menlo"/>
                <a:cs typeface="Menlo"/>
              </a:rPr>
              <a:t>els</a:t>
            </a:r>
            <a:r>
              <a:rPr sz="2000" b="1" i="1" spc="-114" dirty="0">
                <a:solidFill>
                  <a:srgbClr val="FF7700"/>
                </a:solidFill>
                <a:latin typeface="Menlo"/>
                <a:cs typeface="Menlo"/>
              </a:rPr>
              <a:t>e</a:t>
            </a:r>
            <a:r>
              <a:rPr sz="2000" b="1" spc="425" dirty="0">
                <a:latin typeface="FZLTZHB--B51-0"/>
                <a:cs typeface="FZLTZHB--B51-0"/>
              </a:rPr>
              <a:t>:</a:t>
            </a:r>
            <a:endParaRPr sz="2000">
              <a:latin typeface="FZLTZHB--B51-0"/>
              <a:cs typeface="FZLTZHB--B51-0"/>
            </a:endParaRPr>
          </a:p>
          <a:p>
            <a:pPr marL="1245870" indent="-673735">
              <a:lnSpc>
                <a:spcPct val="100000"/>
              </a:lnSpc>
              <a:spcBef>
                <a:spcPts val="480"/>
              </a:spcBef>
            </a:pPr>
            <a:r>
              <a:rPr sz="2000" b="1" spc="135" dirty="0">
                <a:solidFill>
                  <a:srgbClr val="900090"/>
                </a:solidFill>
                <a:latin typeface="FZLTZHB--B51-0"/>
                <a:cs typeface="FZLTZHB--B51-0"/>
              </a:rPr>
              <a:t>print</a:t>
            </a:r>
            <a:r>
              <a:rPr sz="2000" b="1" spc="310" dirty="0">
                <a:latin typeface="FZLTZHB--B51-0"/>
                <a:cs typeface="FZLTZHB--B51-0"/>
              </a:rPr>
              <a:t>(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输入</a:t>
            </a:r>
            <a:r>
              <a:rPr sz="2000" spc="-15" dirty="0">
                <a:solidFill>
                  <a:srgbClr val="1DB41D"/>
                </a:solidFill>
                <a:latin typeface="Arial Unicode MS"/>
                <a:cs typeface="Arial Unicode MS"/>
              </a:rPr>
              <a:t>格</a:t>
            </a:r>
            <a:r>
              <a:rPr sz="2000" dirty="0">
                <a:solidFill>
                  <a:srgbClr val="1DB41D"/>
                </a:solidFill>
                <a:latin typeface="Arial Unicode MS"/>
                <a:cs typeface="Arial Unicode MS"/>
              </a:rPr>
              <a:t>式错</a:t>
            </a:r>
            <a:r>
              <a:rPr sz="2000" spc="-10" dirty="0">
                <a:solidFill>
                  <a:srgbClr val="1DB41D"/>
                </a:solidFill>
                <a:latin typeface="Arial Unicode MS"/>
                <a:cs typeface="Arial Unicode MS"/>
              </a:rPr>
              <a:t>误</a:t>
            </a:r>
            <a:r>
              <a:rPr sz="2000" b="1" spc="280" dirty="0">
                <a:solidFill>
                  <a:srgbClr val="1DB41D"/>
                </a:solidFill>
                <a:latin typeface="FZLTZHB--B51-0"/>
                <a:cs typeface="FZLTZHB--B51-0"/>
              </a:rPr>
              <a:t>"</a:t>
            </a:r>
            <a:r>
              <a:rPr sz="2000" b="1" spc="310" dirty="0">
                <a:latin typeface="FZLTZHB--B51-0"/>
                <a:cs typeface="FZLTZHB--B51-0"/>
              </a:rPr>
              <a:t>)</a:t>
            </a:r>
            <a:endParaRPr sz="2000">
              <a:latin typeface="FZLTZHB--B51-0"/>
              <a:cs typeface="FZLTZHB--B51-0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750">
              <a:latin typeface="Times New Roman"/>
              <a:cs typeface="Times New Roman"/>
            </a:endParaRPr>
          </a:p>
          <a:p>
            <a:pPr marL="467995" algn="ctr">
              <a:lnSpc>
                <a:spcPct val="100000"/>
              </a:lnSpc>
            </a:pP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"</a:t>
            </a:r>
            <a:r>
              <a:rPr sz="2400" b="1" spc="-5" dirty="0">
                <a:solidFill>
                  <a:srgbClr val="006FC0"/>
                </a:solidFill>
                <a:latin typeface="Heiti SC"/>
                <a:cs typeface="Heiti SC"/>
              </a:rPr>
              <a:t>温度转换</a:t>
            </a:r>
            <a:r>
              <a:rPr sz="2400" b="1" spc="105" dirty="0">
                <a:solidFill>
                  <a:srgbClr val="006FC0"/>
                </a:solidFill>
                <a:latin typeface="Arial"/>
                <a:cs typeface="Arial"/>
              </a:rPr>
              <a:t>"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实例代码逐行分析</a:t>
            </a:r>
            <a:endParaRPr sz="240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单元小结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7888" y="1654681"/>
            <a:ext cx="604774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缩进、注释、命名、变量、保留字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数据类型、字符串、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dirty="0">
                <a:latin typeface="Heiti SC"/>
                <a:cs typeface="Heiti SC"/>
              </a:rPr>
              <a:t>整数、浮点数、列表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赋值语句、分支语句、函数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inp</a:t>
            </a:r>
            <a:r>
              <a:rPr sz="2400" b="1" spc="10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55" dirty="0">
                <a:latin typeface="Arial"/>
                <a:cs typeface="Arial"/>
              </a:rPr>
              <a:t>e</a:t>
            </a:r>
            <a:r>
              <a:rPr sz="2400" b="1" spc="5" dirty="0">
                <a:latin typeface="Arial"/>
                <a:cs typeface="Arial"/>
              </a:rPr>
              <a:t>v</a:t>
            </a:r>
            <a:r>
              <a:rPr sz="2400" b="1" spc="45" dirty="0">
                <a:latin typeface="Arial"/>
                <a:cs typeface="Arial"/>
              </a:rPr>
              <a:t>al</a:t>
            </a:r>
            <a:r>
              <a:rPr sz="2400" b="1" spc="135" dirty="0">
                <a:latin typeface="Arial"/>
                <a:cs typeface="Arial"/>
              </a:rPr>
              <a:t>()</a:t>
            </a:r>
            <a:r>
              <a:rPr sz="2400" b="1" dirty="0">
                <a:latin typeface="Heiti SC"/>
                <a:cs typeface="Heiti SC"/>
              </a:rPr>
              <a:t>、</a:t>
            </a:r>
            <a:r>
              <a:rPr sz="2400" b="1" spc="114" dirty="0">
                <a:latin typeface="Heiti SC"/>
                <a:cs typeface="Heiti SC"/>
              </a:rPr>
              <a:t> </a:t>
            </a:r>
            <a:r>
              <a:rPr sz="2400" b="1" spc="130" dirty="0">
                <a:latin typeface="Arial"/>
                <a:cs typeface="Arial"/>
              </a:rPr>
              <a:t>p</a:t>
            </a:r>
            <a:r>
              <a:rPr sz="2400" b="1" spc="85" dirty="0">
                <a:latin typeface="Arial"/>
                <a:cs typeface="Arial"/>
              </a:rPr>
              <a:t>r</a:t>
            </a:r>
            <a:r>
              <a:rPr sz="2400" b="1" spc="120" dirty="0">
                <a:latin typeface="Arial"/>
                <a:cs typeface="Arial"/>
              </a:rPr>
              <a:t>int()</a:t>
            </a:r>
            <a:r>
              <a:rPr sz="2400" b="1" spc="-5" dirty="0">
                <a:latin typeface="Heiti SC"/>
                <a:cs typeface="Heiti SC"/>
              </a:rPr>
              <a:t>格式化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502" y="4188324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46577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0" dirty="0"/>
              <a:t>Pyth</a:t>
            </a:r>
            <a:r>
              <a:rPr sz="3200" spc="225" dirty="0"/>
              <a:t>o</a:t>
            </a:r>
            <a:r>
              <a:rPr sz="3200" spc="229" dirty="0"/>
              <a:t>n</a:t>
            </a:r>
            <a:r>
              <a:rPr sz="3200" dirty="0">
                <a:latin typeface="Arial Unicode MS"/>
                <a:cs typeface="Arial Unicode MS"/>
              </a:rPr>
              <a:t>程序语法元素分析</a:t>
            </a:r>
            <a:endParaRPr sz="3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7934" y="2303830"/>
            <a:ext cx="1548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 Unicode MS"/>
                <a:cs typeface="Arial Unicode MS"/>
              </a:rPr>
              <a:t>小花絮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1698" y="2303830"/>
            <a:ext cx="534289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使用说明</a:t>
            </a:r>
            <a:r>
              <a:rPr spc="90" dirty="0">
                <a:latin typeface="Arial Unicode MS"/>
                <a:cs typeface="Arial Unicode MS"/>
              </a:rPr>
              <a:t> </a:t>
            </a:r>
            <a:r>
              <a:rPr spc="-25" dirty="0">
                <a:latin typeface="Arial"/>
                <a:cs typeface="Arial"/>
              </a:rPr>
              <a:t>@P</a:t>
            </a:r>
            <a:r>
              <a:rPr spc="-10" dirty="0">
                <a:latin typeface="Arial"/>
                <a:cs typeface="Arial"/>
              </a:rPr>
              <a:t>y</a:t>
            </a:r>
            <a:r>
              <a:rPr spc="215" dirty="0">
                <a:latin typeface="Arial"/>
                <a:cs typeface="Arial"/>
              </a:rPr>
              <a:t>thon123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2066" y="4808932"/>
            <a:ext cx="187134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C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C </a:t>
            </a:r>
            <a:r>
              <a:rPr sz="1400" b="1" spc="-5" dirty="0">
                <a:solidFill>
                  <a:srgbClr val="CECECE"/>
                </a:solidFill>
                <a:latin typeface="Palatino"/>
                <a:cs typeface="Palatino"/>
              </a:rPr>
              <a:t>B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Y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NC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-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S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A</a:t>
            </a:r>
            <a:r>
              <a:rPr sz="1400" b="1" spc="-15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b="1" dirty="0">
                <a:solidFill>
                  <a:srgbClr val="CECECE"/>
                </a:solidFill>
                <a:latin typeface="Palatino"/>
                <a:cs typeface="Palatino"/>
              </a:rPr>
              <a:t>4.0</a:t>
            </a:r>
            <a:r>
              <a:rPr sz="1400" b="1" spc="-10" dirty="0">
                <a:solidFill>
                  <a:srgbClr val="CECECE"/>
                </a:solidFill>
                <a:latin typeface="Palatino"/>
                <a:cs typeface="Palatino"/>
              </a:rPr>
              <a:t> </a:t>
            </a:r>
            <a:r>
              <a:rPr sz="1400" dirty="0">
                <a:solidFill>
                  <a:srgbClr val="CECECE"/>
                </a:solidFill>
                <a:latin typeface="Arial Unicode MS"/>
                <a:cs typeface="Arial Unicode MS"/>
              </a:rPr>
              <a:t>嵩天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3684" y="4744211"/>
            <a:ext cx="1187195" cy="280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647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291" y="1132332"/>
            <a:ext cx="6612635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9014" y="1059941"/>
            <a:ext cx="1440180" cy="462280"/>
          </a:xfrm>
          <a:custGeom>
            <a:avLst/>
            <a:gdLst/>
            <a:ahLst/>
            <a:cxnLst/>
            <a:rect l="l" t="t" r="r" b="b"/>
            <a:pathLst>
              <a:path w="1440179" h="462280">
                <a:moveTo>
                  <a:pt x="0" y="461772"/>
                </a:moveTo>
                <a:lnTo>
                  <a:pt x="1440179" y="461772"/>
                </a:lnTo>
                <a:lnTo>
                  <a:pt x="144017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36880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注册学生账号并登陆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068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368807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注册学生账号并登陆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1205483"/>
            <a:ext cx="6614159" cy="3770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1289" y="2649473"/>
            <a:ext cx="1896110" cy="462280"/>
          </a:xfrm>
          <a:custGeom>
            <a:avLst/>
            <a:gdLst/>
            <a:ahLst/>
            <a:cxnLst/>
            <a:rect l="l" t="t" r="r" b="b"/>
            <a:pathLst>
              <a:path w="1896110" h="462280">
                <a:moveTo>
                  <a:pt x="0" y="461771"/>
                </a:moveTo>
                <a:lnTo>
                  <a:pt x="1895856" y="461771"/>
                </a:lnTo>
                <a:lnTo>
                  <a:pt x="1895856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462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1855594"/>
            <a:ext cx="5840789" cy="2426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615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绑定中国大学</a:t>
            </a:r>
            <a:r>
              <a:rPr sz="3200" spc="229" dirty="0">
                <a:latin typeface="Arial"/>
                <a:cs typeface="Arial"/>
              </a:rPr>
              <a:t>MO</a:t>
            </a:r>
            <a:r>
              <a:rPr sz="3200" spc="235" dirty="0">
                <a:latin typeface="Arial"/>
                <a:cs typeface="Arial"/>
              </a:rPr>
              <a:t>O</a:t>
            </a:r>
            <a:r>
              <a:rPr sz="3200" spc="-175" dirty="0">
                <a:latin typeface="Arial"/>
                <a:cs typeface="Arial"/>
              </a:rPr>
              <a:t>C</a:t>
            </a:r>
            <a:r>
              <a:rPr sz="3200" dirty="0">
                <a:latin typeface="Arial Unicode MS"/>
                <a:cs typeface="Arial Unicode MS"/>
              </a:rPr>
              <a:t>账号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1109472"/>
            <a:ext cx="6614159" cy="3768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8682" y="1492758"/>
            <a:ext cx="1897380" cy="462280"/>
          </a:xfrm>
          <a:custGeom>
            <a:avLst/>
            <a:gdLst/>
            <a:ahLst/>
            <a:cxnLst/>
            <a:rect l="l" t="t" r="r" b="b"/>
            <a:pathLst>
              <a:path w="1897379" h="462280">
                <a:moveTo>
                  <a:pt x="0" y="461771"/>
                </a:moveTo>
                <a:lnTo>
                  <a:pt x="1897380" y="461771"/>
                </a:lnTo>
                <a:lnTo>
                  <a:pt x="189738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2581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615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绑定中国大学</a:t>
            </a:r>
            <a:r>
              <a:rPr sz="3200" spc="229" dirty="0">
                <a:latin typeface="Arial"/>
                <a:cs typeface="Arial"/>
              </a:rPr>
              <a:t>MO</a:t>
            </a:r>
            <a:r>
              <a:rPr sz="3200" spc="235" dirty="0">
                <a:latin typeface="Arial"/>
                <a:cs typeface="Arial"/>
              </a:rPr>
              <a:t>O</a:t>
            </a:r>
            <a:r>
              <a:rPr sz="3200" spc="-175" dirty="0">
                <a:latin typeface="Arial"/>
                <a:cs typeface="Arial"/>
              </a:rPr>
              <a:t>C</a:t>
            </a:r>
            <a:r>
              <a:rPr sz="3200" dirty="0">
                <a:latin typeface="Arial Unicode MS"/>
                <a:cs typeface="Arial Unicode MS"/>
              </a:rPr>
              <a:t>账号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7196" y="1205483"/>
            <a:ext cx="6614159" cy="3770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2066" y="3147822"/>
            <a:ext cx="5473065" cy="462280"/>
          </a:xfrm>
          <a:custGeom>
            <a:avLst/>
            <a:gdLst/>
            <a:ahLst/>
            <a:cxnLst/>
            <a:rect l="l" t="t" r="r" b="b"/>
            <a:pathLst>
              <a:path w="5473065" h="462279">
                <a:moveTo>
                  <a:pt x="0" y="461771"/>
                </a:moveTo>
                <a:lnTo>
                  <a:pt x="5472683" y="461771"/>
                </a:lnTo>
                <a:lnTo>
                  <a:pt x="5472683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44196">
            <a:solidFill>
              <a:srgbClr val="FF6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826764"/>
            <a:ext cx="3005455" cy="401320"/>
          </a:xfrm>
          <a:custGeom>
            <a:avLst/>
            <a:gdLst/>
            <a:ahLst/>
            <a:cxnLst/>
            <a:rect l="l" t="t" r="r" b="b"/>
            <a:pathLst>
              <a:path w="3005454" h="401320">
                <a:moveTo>
                  <a:pt x="0" y="400812"/>
                </a:moveTo>
                <a:lnTo>
                  <a:pt x="3005328" y="400812"/>
                </a:lnTo>
                <a:lnTo>
                  <a:pt x="3005328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3821" y="3902388"/>
            <a:ext cx="282511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6900"/>
                </a:solidFill>
                <a:latin typeface="Heiti SC"/>
                <a:cs typeface="Heiti SC"/>
              </a:rPr>
              <a:t>点击后根据流程完成绑定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14647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8" y="3095002"/>
            <a:ext cx="2134182" cy="118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7701" y="1855594"/>
            <a:ext cx="3638067" cy="163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7863" y="11818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184" y="627634"/>
                </a:moveTo>
                <a:lnTo>
                  <a:pt x="120522" y="839215"/>
                </a:lnTo>
                <a:lnTo>
                  <a:pt x="217677" y="1113536"/>
                </a:lnTo>
                <a:lnTo>
                  <a:pt x="266700" y="1096137"/>
                </a:lnTo>
                <a:lnTo>
                  <a:pt x="184530" y="863981"/>
                </a:lnTo>
                <a:lnTo>
                  <a:pt x="684021" y="687070"/>
                </a:lnTo>
                <a:lnTo>
                  <a:pt x="739215" y="687070"/>
                </a:lnTo>
                <a:lnTo>
                  <a:pt x="718184" y="627634"/>
                </a:lnTo>
                <a:close/>
              </a:path>
              <a:path w="1558925" h="1113789">
                <a:moveTo>
                  <a:pt x="605027" y="756031"/>
                </a:moveTo>
                <a:lnTo>
                  <a:pt x="290702" y="867410"/>
                </a:lnTo>
                <a:lnTo>
                  <a:pt x="340613" y="1008380"/>
                </a:lnTo>
                <a:lnTo>
                  <a:pt x="388365" y="991488"/>
                </a:lnTo>
                <a:lnTo>
                  <a:pt x="378713" y="964057"/>
                </a:lnTo>
                <a:lnTo>
                  <a:pt x="485630" y="926211"/>
                </a:lnTo>
                <a:lnTo>
                  <a:pt x="365251" y="926211"/>
                </a:lnTo>
                <a:lnTo>
                  <a:pt x="351916" y="888364"/>
                </a:lnTo>
                <a:lnTo>
                  <a:pt x="570737" y="810894"/>
                </a:lnTo>
                <a:lnTo>
                  <a:pt x="624460" y="810894"/>
                </a:lnTo>
                <a:lnTo>
                  <a:pt x="605027" y="756031"/>
                </a:lnTo>
                <a:close/>
              </a:path>
              <a:path w="1558925" h="1113789">
                <a:moveTo>
                  <a:pt x="739215" y="687070"/>
                </a:moveTo>
                <a:lnTo>
                  <a:pt x="684021" y="687070"/>
                </a:lnTo>
                <a:lnTo>
                  <a:pt x="734767" y="831364"/>
                </a:lnTo>
                <a:lnTo>
                  <a:pt x="736205" y="842542"/>
                </a:lnTo>
                <a:lnTo>
                  <a:pt x="709614" y="877298"/>
                </a:lnTo>
                <a:lnTo>
                  <a:pt x="670967" y="891455"/>
                </a:lnTo>
                <a:lnTo>
                  <a:pt x="658988" y="895739"/>
                </a:lnTo>
                <a:lnTo>
                  <a:pt x="646790" y="900464"/>
                </a:lnTo>
                <a:lnTo>
                  <a:pt x="634446" y="905740"/>
                </a:lnTo>
                <a:lnTo>
                  <a:pt x="622027" y="911673"/>
                </a:lnTo>
                <a:lnTo>
                  <a:pt x="628820" y="922451"/>
                </a:lnTo>
                <a:lnTo>
                  <a:pt x="636163" y="932619"/>
                </a:lnTo>
                <a:lnTo>
                  <a:pt x="644593" y="942022"/>
                </a:lnTo>
                <a:lnTo>
                  <a:pt x="654650" y="950503"/>
                </a:lnTo>
                <a:lnTo>
                  <a:pt x="665050" y="947255"/>
                </a:lnTo>
                <a:lnTo>
                  <a:pt x="711822" y="931096"/>
                </a:lnTo>
                <a:lnTo>
                  <a:pt x="752716" y="914494"/>
                </a:lnTo>
                <a:lnTo>
                  <a:pt x="785717" y="882842"/>
                </a:lnTo>
                <a:lnTo>
                  <a:pt x="792269" y="850717"/>
                </a:lnTo>
                <a:lnTo>
                  <a:pt x="790984" y="838411"/>
                </a:lnTo>
                <a:lnTo>
                  <a:pt x="787964" y="825306"/>
                </a:lnTo>
                <a:lnTo>
                  <a:pt x="783208" y="811402"/>
                </a:lnTo>
                <a:lnTo>
                  <a:pt x="739215" y="687070"/>
                </a:lnTo>
                <a:close/>
              </a:path>
              <a:path w="1558925" h="1113789">
                <a:moveTo>
                  <a:pt x="624460" y="810894"/>
                </a:moveTo>
                <a:lnTo>
                  <a:pt x="570737" y="810894"/>
                </a:lnTo>
                <a:lnTo>
                  <a:pt x="584072" y="848740"/>
                </a:lnTo>
                <a:lnTo>
                  <a:pt x="365251" y="926211"/>
                </a:lnTo>
                <a:lnTo>
                  <a:pt x="485630" y="926211"/>
                </a:lnTo>
                <a:lnTo>
                  <a:pt x="645286" y="869695"/>
                </a:lnTo>
                <a:lnTo>
                  <a:pt x="624460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687" y="401574"/>
                </a:lnTo>
                <a:lnTo>
                  <a:pt x="1061822" y="423037"/>
                </a:lnTo>
                <a:lnTo>
                  <a:pt x="1062698" y="444653"/>
                </a:lnTo>
                <a:lnTo>
                  <a:pt x="1060695" y="487131"/>
                </a:lnTo>
                <a:lnTo>
                  <a:pt x="1053671" y="529612"/>
                </a:lnTo>
                <a:lnTo>
                  <a:pt x="1041629" y="571896"/>
                </a:lnTo>
                <a:lnTo>
                  <a:pt x="1024572" y="613981"/>
                </a:lnTo>
                <a:lnTo>
                  <a:pt x="1002501" y="655868"/>
                </a:lnTo>
                <a:lnTo>
                  <a:pt x="975417" y="697557"/>
                </a:lnTo>
                <a:lnTo>
                  <a:pt x="943323" y="739048"/>
                </a:lnTo>
                <a:lnTo>
                  <a:pt x="906219" y="780341"/>
                </a:lnTo>
                <a:lnTo>
                  <a:pt x="864107" y="821436"/>
                </a:lnTo>
                <a:lnTo>
                  <a:pt x="898852" y="842158"/>
                </a:lnTo>
                <a:lnTo>
                  <a:pt x="918519" y="854201"/>
                </a:lnTo>
                <a:lnTo>
                  <a:pt x="926591" y="859282"/>
                </a:lnTo>
                <a:lnTo>
                  <a:pt x="947024" y="838752"/>
                </a:lnTo>
                <a:lnTo>
                  <a:pt x="984521" y="797506"/>
                </a:lnTo>
                <a:lnTo>
                  <a:pt x="1017529" y="756009"/>
                </a:lnTo>
                <a:lnTo>
                  <a:pt x="1046048" y="714262"/>
                </a:lnTo>
                <a:lnTo>
                  <a:pt x="1070075" y="672267"/>
                </a:lnTo>
                <a:lnTo>
                  <a:pt x="1089611" y="630023"/>
                </a:lnTo>
                <a:lnTo>
                  <a:pt x="1104654" y="587533"/>
                </a:lnTo>
                <a:lnTo>
                  <a:pt x="1115204" y="544796"/>
                </a:lnTo>
                <a:lnTo>
                  <a:pt x="1121261" y="501813"/>
                </a:lnTo>
                <a:lnTo>
                  <a:pt x="1122822" y="458585"/>
                </a:lnTo>
                <a:lnTo>
                  <a:pt x="1121917" y="436879"/>
                </a:lnTo>
                <a:lnTo>
                  <a:pt x="1194024" y="436879"/>
                </a:lnTo>
                <a:lnTo>
                  <a:pt x="1185290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1" y="498728"/>
                </a:moveTo>
                <a:lnTo>
                  <a:pt x="140207" y="656209"/>
                </a:lnTo>
                <a:lnTo>
                  <a:pt x="189356" y="795146"/>
                </a:lnTo>
                <a:lnTo>
                  <a:pt x="238505" y="777748"/>
                </a:lnTo>
                <a:lnTo>
                  <a:pt x="232028" y="759460"/>
                </a:lnTo>
                <a:lnTo>
                  <a:pt x="342851" y="720217"/>
                </a:lnTo>
                <a:lnTo>
                  <a:pt x="218058" y="720217"/>
                </a:lnTo>
                <a:lnTo>
                  <a:pt x="203200" y="678052"/>
                </a:lnTo>
                <a:lnTo>
                  <a:pt x="549782" y="555371"/>
                </a:lnTo>
                <a:lnTo>
                  <a:pt x="604998" y="555371"/>
                </a:lnTo>
                <a:lnTo>
                  <a:pt x="584961" y="498728"/>
                </a:lnTo>
                <a:close/>
              </a:path>
              <a:path w="1558925" h="1113789">
                <a:moveTo>
                  <a:pt x="604998" y="555371"/>
                </a:moveTo>
                <a:lnTo>
                  <a:pt x="549782" y="555371"/>
                </a:lnTo>
                <a:lnTo>
                  <a:pt x="564641" y="597535"/>
                </a:lnTo>
                <a:lnTo>
                  <a:pt x="218058" y="720217"/>
                </a:lnTo>
                <a:lnTo>
                  <a:pt x="342851" y="720217"/>
                </a:lnTo>
                <a:lnTo>
                  <a:pt x="578484" y="636777"/>
                </a:lnTo>
                <a:lnTo>
                  <a:pt x="633796" y="636777"/>
                </a:lnTo>
                <a:lnTo>
                  <a:pt x="604998" y="555371"/>
                </a:lnTo>
                <a:close/>
              </a:path>
              <a:path w="1558925" h="1113789">
                <a:moveTo>
                  <a:pt x="327311" y="459613"/>
                </a:moveTo>
                <a:lnTo>
                  <a:pt x="298703" y="459613"/>
                </a:lnTo>
                <a:lnTo>
                  <a:pt x="277060" y="488014"/>
                </a:lnTo>
                <a:lnTo>
                  <a:pt x="287577" y="496051"/>
                </a:lnTo>
                <a:lnTo>
                  <a:pt x="297470" y="503771"/>
                </a:lnTo>
                <a:lnTo>
                  <a:pt x="306704" y="511175"/>
                </a:lnTo>
                <a:lnTo>
                  <a:pt x="3682" y="618489"/>
                </a:lnTo>
                <a:lnTo>
                  <a:pt x="18541" y="660653"/>
                </a:lnTo>
                <a:lnTo>
                  <a:pt x="514501" y="484978"/>
                </a:lnTo>
                <a:lnTo>
                  <a:pt x="357617" y="484978"/>
                </a:lnTo>
                <a:lnTo>
                  <a:pt x="348043" y="476683"/>
                </a:lnTo>
                <a:lnTo>
                  <a:pt x="338318" y="468516"/>
                </a:lnTo>
                <a:lnTo>
                  <a:pt x="328436" y="460493"/>
                </a:lnTo>
                <a:lnTo>
                  <a:pt x="327311" y="459613"/>
                </a:lnTo>
                <a:close/>
              </a:path>
              <a:path w="1558925" h="1113789">
                <a:moveTo>
                  <a:pt x="633796" y="636777"/>
                </a:moveTo>
                <a:lnTo>
                  <a:pt x="578484" y="636777"/>
                </a:lnTo>
                <a:lnTo>
                  <a:pt x="584961" y="655065"/>
                </a:lnTo>
                <a:lnTo>
                  <a:pt x="634110" y="637666"/>
                </a:lnTo>
                <a:lnTo>
                  <a:pt x="633796" y="636777"/>
                </a:lnTo>
                <a:close/>
              </a:path>
              <a:path w="1558925" h="1113789">
                <a:moveTo>
                  <a:pt x="1194024" y="436879"/>
                </a:moveTo>
                <a:lnTo>
                  <a:pt x="1121917" y="436879"/>
                </a:lnTo>
                <a:lnTo>
                  <a:pt x="1136947" y="455128"/>
                </a:lnTo>
                <a:lnTo>
                  <a:pt x="1168719" y="488981"/>
                </a:lnTo>
                <a:lnTo>
                  <a:pt x="1202779" y="519293"/>
                </a:lnTo>
                <a:lnTo>
                  <a:pt x="1239135" y="546045"/>
                </a:lnTo>
                <a:lnTo>
                  <a:pt x="1277794" y="569217"/>
                </a:lnTo>
                <a:lnTo>
                  <a:pt x="1318762" y="588792"/>
                </a:lnTo>
                <a:lnTo>
                  <a:pt x="1362047" y="604749"/>
                </a:lnTo>
                <a:lnTo>
                  <a:pt x="1407656" y="617071"/>
                </a:lnTo>
                <a:lnTo>
                  <a:pt x="1455594" y="625738"/>
                </a:lnTo>
                <a:lnTo>
                  <a:pt x="1505871" y="630731"/>
                </a:lnTo>
                <a:lnTo>
                  <a:pt x="1531887" y="631844"/>
                </a:lnTo>
                <a:lnTo>
                  <a:pt x="1544634" y="597224"/>
                </a:lnTo>
                <a:lnTo>
                  <a:pt x="1558273" y="560418"/>
                </a:lnTo>
                <a:lnTo>
                  <a:pt x="1531452" y="560418"/>
                </a:lnTo>
                <a:lnTo>
                  <a:pt x="1505002" y="560092"/>
                </a:lnTo>
                <a:lnTo>
                  <a:pt x="1454028" y="556274"/>
                </a:lnTo>
                <a:lnTo>
                  <a:pt x="1405622" y="548232"/>
                </a:lnTo>
                <a:lnTo>
                  <a:pt x="1359783" y="535967"/>
                </a:lnTo>
                <a:lnTo>
                  <a:pt x="1316513" y="519477"/>
                </a:lnTo>
                <a:lnTo>
                  <a:pt x="1275757" y="498728"/>
                </a:lnTo>
                <a:lnTo>
                  <a:pt x="1237677" y="473821"/>
                </a:lnTo>
                <a:lnTo>
                  <a:pt x="1202110" y="444653"/>
                </a:lnTo>
                <a:lnTo>
                  <a:pt x="1194024" y="436879"/>
                </a:lnTo>
                <a:close/>
              </a:path>
              <a:path w="1558925" h="1113789">
                <a:moveTo>
                  <a:pt x="1558543" y="559688"/>
                </a:moveTo>
                <a:lnTo>
                  <a:pt x="1531452" y="560418"/>
                </a:lnTo>
                <a:lnTo>
                  <a:pt x="1558273" y="560418"/>
                </a:lnTo>
                <a:lnTo>
                  <a:pt x="1558543" y="559688"/>
                </a:lnTo>
                <a:close/>
              </a:path>
              <a:path w="1558925" h="1113789">
                <a:moveTo>
                  <a:pt x="50418" y="425068"/>
                </a:moveTo>
                <a:lnTo>
                  <a:pt x="0" y="442975"/>
                </a:lnTo>
                <a:lnTo>
                  <a:pt x="38480" y="551688"/>
                </a:lnTo>
                <a:lnTo>
                  <a:pt x="207895" y="491743"/>
                </a:lnTo>
                <a:lnTo>
                  <a:pt x="74040" y="491743"/>
                </a:lnTo>
                <a:lnTo>
                  <a:pt x="50418" y="425068"/>
                </a:lnTo>
                <a:close/>
              </a:path>
              <a:path w="1558925" h="1113789">
                <a:moveTo>
                  <a:pt x="1061735" y="178744"/>
                </a:moveTo>
                <a:lnTo>
                  <a:pt x="992604" y="178744"/>
                </a:lnTo>
                <a:lnTo>
                  <a:pt x="998387" y="195163"/>
                </a:lnTo>
                <a:lnTo>
                  <a:pt x="1003890" y="210890"/>
                </a:lnTo>
                <a:lnTo>
                  <a:pt x="1018718" y="253924"/>
                </a:lnTo>
                <a:lnTo>
                  <a:pt x="1031029" y="290736"/>
                </a:lnTo>
                <a:lnTo>
                  <a:pt x="1043542" y="330140"/>
                </a:lnTo>
                <a:lnTo>
                  <a:pt x="1048130" y="345693"/>
                </a:lnTo>
                <a:lnTo>
                  <a:pt x="744092" y="453389"/>
                </a:lnTo>
                <a:lnTo>
                  <a:pt x="763015" y="506729"/>
                </a:lnTo>
                <a:lnTo>
                  <a:pt x="1059687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08" y="318805"/>
                </a:lnTo>
                <a:lnTo>
                  <a:pt x="1108610" y="318805"/>
                </a:lnTo>
                <a:lnTo>
                  <a:pt x="1091036" y="265811"/>
                </a:lnTo>
                <a:lnTo>
                  <a:pt x="1078637" y="228726"/>
                </a:lnTo>
                <a:lnTo>
                  <a:pt x="1066877" y="193859"/>
                </a:lnTo>
                <a:lnTo>
                  <a:pt x="1061735" y="178744"/>
                </a:lnTo>
                <a:close/>
              </a:path>
              <a:path w="1558925" h="1113789">
                <a:moveTo>
                  <a:pt x="296544" y="308737"/>
                </a:moveTo>
                <a:lnTo>
                  <a:pt x="244728" y="327151"/>
                </a:lnTo>
                <a:lnTo>
                  <a:pt x="277494" y="419735"/>
                </a:lnTo>
                <a:lnTo>
                  <a:pt x="74040" y="491743"/>
                </a:lnTo>
                <a:lnTo>
                  <a:pt x="207895" y="491743"/>
                </a:lnTo>
                <a:lnTo>
                  <a:pt x="298703" y="459613"/>
                </a:lnTo>
                <a:lnTo>
                  <a:pt x="327311" y="459613"/>
                </a:lnTo>
                <a:lnTo>
                  <a:pt x="318388" y="452627"/>
                </a:lnTo>
                <a:lnTo>
                  <a:pt x="463122" y="401320"/>
                </a:lnTo>
                <a:lnTo>
                  <a:pt x="329437" y="401320"/>
                </a:lnTo>
                <a:lnTo>
                  <a:pt x="296544" y="308737"/>
                </a:lnTo>
                <a:close/>
              </a:path>
              <a:path w="1558925" h="1113789">
                <a:moveTo>
                  <a:pt x="666622" y="383793"/>
                </a:moveTo>
                <a:lnTo>
                  <a:pt x="357617" y="484978"/>
                </a:lnTo>
                <a:lnTo>
                  <a:pt x="514501" y="484978"/>
                </a:lnTo>
                <a:lnTo>
                  <a:pt x="681481" y="425830"/>
                </a:lnTo>
                <a:lnTo>
                  <a:pt x="666622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09904" y="262382"/>
                </a:lnTo>
                <a:lnTo>
                  <a:pt x="533526" y="329057"/>
                </a:lnTo>
                <a:lnTo>
                  <a:pt x="329437" y="401320"/>
                </a:lnTo>
                <a:lnTo>
                  <a:pt x="463122" y="401320"/>
                </a:lnTo>
                <a:lnTo>
                  <a:pt x="548385" y="371093"/>
                </a:lnTo>
                <a:lnTo>
                  <a:pt x="605243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243" y="371093"/>
                </a:moveTo>
                <a:lnTo>
                  <a:pt x="548385" y="371093"/>
                </a:lnTo>
                <a:lnTo>
                  <a:pt x="558291" y="399161"/>
                </a:lnTo>
                <a:lnTo>
                  <a:pt x="608837" y="381253"/>
                </a:lnTo>
                <a:lnTo>
                  <a:pt x="605243" y="371093"/>
                </a:lnTo>
                <a:close/>
              </a:path>
              <a:path w="1558925" h="1113789">
                <a:moveTo>
                  <a:pt x="1424558" y="212471"/>
                </a:moveTo>
                <a:lnTo>
                  <a:pt x="1108610" y="318805"/>
                </a:lnTo>
                <a:lnTo>
                  <a:pt x="1293608" y="318805"/>
                </a:lnTo>
                <a:lnTo>
                  <a:pt x="1443354" y="265811"/>
                </a:lnTo>
                <a:lnTo>
                  <a:pt x="1424558" y="212471"/>
                </a:lnTo>
                <a:close/>
              </a:path>
              <a:path w="1558925" h="1113789">
                <a:moveTo>
                  <a:pt x="1308988" y="0"/>
                </a:moveTo>
                <a:lnTo>
                  <a:pt x="702944" y="214629"/>
                </a:lnTo>
                <a:lnTo>
                  <a:pt x="721867" y="267842"/>
                </a:lnTo>
                <a:lnTo>
                  <a:pt x="992604" y="178744"/>
                </a:lnTo>
                <a:lnTo>
                  <a:pt x="1061735" y="178744"/>
                </a:lnTo>
                <a:lnTo>
                  <a:pt x="1059394" y="171865"/>
                </a:lnTo>
                <a:lnTo>
                  <a:pt x="1052194" y="150875"/>
                </a:lnTo>
                <a:lnTo>
                  <a:pt x="1327911" y="53212"/>
                </a:lnTo>
                <a:lnTo>
                  <a:pt x="1308988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4919" y="1109472"/>
            <a:ext cx="6614159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30" y="552875"/>
            <a:ext cx="450151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选择本课程对应实践课程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0619" y="609843"/>
            <a:ext cx="3249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70" dirty="0">
                <a:latin typeface="Arial"/>
                <a:cs typeface="Arial"/>
              </a:rPr>
              <a:t>ht</a:t>
            </a:r>
            <a:r>
              <a:rPr sz="2400" b="1" spc="125" dirty="0">
                <a:latin typeface="Arial"/>
                <a:cs typeface="Arial"/>
              </a:rPr>
              <a:t>t</a:t>
            </a:r>
            <a:r>
              <a:rPr sz="2400" b="1" spc="90" dirty="0">
                <a:latin typeface="Arial"/>
                <a:cs typeface="Arial"/>
              </a:rPr>
              <a:t>ps:</a:t>
            </a:r>
            <a:r>
              <a:rPr sz="2400" b="1" spc="60" dirty="0">
                <a:latin typeface="Arial"/>
                <a:cs typeface="Arial"/>
              </a:rPr>
              <a:t>/</a:t>
            </a:r>
            <a:r>
              <a:rPr sz="2400" b="1" spc="295" dirty="0">
                <a:latin typeface="Arial"/>
                <a:cs typeface="Arial"/>
              </a:rPr>
              <a:t>/p</a:t>
            </a:r>
            <a:r>
              <a:rPr sz="2400" b="1" spc="140" dirty="0">
                <a:latin typeface="Arial"/>
                <a:cs typeface="Arial"/>
              </a:rPr>
              <a:t>y</a:t>
            </a:r>
            <a:r>
              <a:rPr sz="2400" b="1" spc="90" dirty="0">
                <a:latin typeface="Arial"/>
                <a:cs typeface="Arial"/>
              </a:rPr>
              <a:t>t</a:t>
            </a:r>
            <a:r>
              <a:rPr sz="2400" b="1" spc="95" dirty="0">
                <a:latin typeface="Arial"/>
                <a:cs typeface="Arial"/>
              </a:rPr>
              <a:t>hon123.io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3" y="4372355"/>
            <a:ext cx="1584960" cy="399415"/>
          </a:xfrm>
          <a:custGeom>
            <a:avLst/>
            <a:gdLst/>
            <a:ahLst/>
            <a:cxnLst/>
            <a:rect l="l" t="t" r="r" b="b"/>
            <a:pathLst>
              <a:path w="1584960" h="399414">
                <a:moveTo>
                  <a:pt x="0" y="399288"/>
                </a:moveTo>
                <a:lnTo>
                  <a:pt x="1584960" y="399288"/>
                </a:lnTo>
                <a:lnTo>
                  <a:pt x="1584960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FD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9337" y="3306317"/>
            <a:ext cx="2780030" cy="1572895"/>
          </a:xfrm>
          <a:prstGeom prst="rect">
            <a:avLst/>
          </a:prstGeom>
          <a:ln w="44196">
            <a:solidFill>
              <a:srgbClr val="FF6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8505">
              <a:lnSpc>
                <a:spcPct val="100000"/>
              </a:lnSpc>
            </a:pPr>
            <a:r>
              <a:rPr sz="2000" b="1" dirty="0">
                <a:solidFill>
                  <a:srgbClr val="FF6900"/>
                </a:solidFill>
                <a:latin typeface="Heiti SC"/>
                <a:cs typeface="Heiti SC"/>
              </a:rPr>
              <a:t>加入该课程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30607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7217868" cy="2846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 algn="ctr">
              <a:lnSpc>
                <a:spcPct val="100000"/>
              </a:lnSpc>
            </a:pPr>
            <a:r>
              <a:rPr sz="2400" b="1" spc="7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400" b="1" spc="7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400" b="1" spc="9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语法元素理解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温度转换程序共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行代码，但包含很多语法元素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清楚理解这</a:t>
            </a:r>
            <a:r>
              <a:rPr sz="2400" b="1" spc="140" dirty="0">
                <a:latin typeface="Arial"/>
                <a:cs typeface="Arial"/>
              </a:rPr>
              <a:t>10</a:t>
            </a:r>
            <a:r>
              <a:rPr sz="2400" b="1" dirty="0">
                <a:latin typeface="Heiti SC"/>
                <a:cs typeface="Heiti SC"/>
              </a:rPr>
              <a:t>行代码能够快速入门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参考框架结构、逐行分析、</a:t>
            </a:r>
            <a:r>
              <a:rPr sz="2400" b="1" dirty="0">
                <a:latin typeface="Heiti SC"/>
                <a:cs typeface="Heiti SC"/>
              </a:rPr>
              <a:t>逐</a:t>
            </a:r>
            <a:r>
              <a:rPr sz="2400" b="1" spc="-5" dirty="0">
                <a:latin typeface="Heiti SC"/>
                <a:cs typeface="Heiti SC"/>
              </a:rPr>
              <a:t>词理解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本课概要</a:t>
            </a:r>
          </a:p>
        </p:txBody>
      </p:sp>
    </p:spTree>
    <p:extLst>
      <p:ext uri="{BB962C8B-B14F-4D97-AF65-F5344CB8AC3E}">
        <p14:creationId xmlns:p14="http://schemas.microsoft.com/office/powerpoint/2010/main" val="682485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777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7375" y="1641591"/>
            <a:ext cx="409829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1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深入理</a:t>
            </a:r>
            <a:r>
              <a:rPr sz="2400" b="1" spc="-10" dirty="0">
                <a:latin typeface="Heiti SC"/>
                <a:cs typeface="Heiti SC"/>
              </a:rPr>
              <a:t>解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实</a:t>
            </a:r>
            <a:r>
              <a:rPr sz="2400" b="1" spc="-5" dirty="0">
                <a:latin typeface="Heiti SC"/>
                <a:cs typeface="Heiti SC"/>
              </a:rPr>
              <a:t>例</a:t>
            </a:r>
            <a:r>
              <a:rPr sz="2400" b="1" spc="140" dirty="0">
                <a:latin typeface="Arial"/>
                <a:cs typeface="Arial"/>
              </a:rPr>
              <a:t>2</a:t>
            </a:r>
            <a:r>
              <a:rPr sz="2400" b="1" spc="-114" dirty="0">
                <a:latin typeface="Arial"/>
                <a:cs typeface="Arial"/>
              </a:rPr>
              <a:t>: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95" dirty="0">
                <a:latin typeface="Arial"/>
                <a:cs typeface="Arial"/>
              </a:rPr>
              <a:t>ytho</a:t>
            </a:r>
            <a:r>
              <a:rPr sz="2400" b="1" spc="12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蟒蛇绘制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3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模</a:t>
            </a:r>
            <a:r>
              <a:rPr sz="2400" b="1" spc="-5" dirty="0">
                <a:latin typeface="Heiti SC"/>
                <a:cs typeface="Heiti SC"/>
              </a:rPr>
              <a:t>块</a:t>
            </a:r>
            <a:r>
              <a:rPr sz="2400" b="1" spc="15" dirty="0">
                <a:latin typeface="Arial"/>
                <a:cs typeface="Arial"/>
              </a:rPr>
              <a:t>1: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tu</a:t>
            </a:r>
            <a:r>
              <a:rPr sz="2400" b="1" spc="180" dirty="0">
                <a:latin typeface="Arial"/>
                <a:cs typeface="Arial"/>
              </a:rPr>
              <a:t>r</a:t>
            </a:r>
            <a:r>
              <a:rPr sz="2400" b="1" spc="95" dirty="0">
                <a:latin typeface="Arial"/>
                <a:cs typeface="Arial"/>
              </a:rPr>
              <a:t>tle</a:t>
            </a:r>
            <a:r>
              <a:rPr sz="2400" b="1" dirty="0">
                <a:latin typeface="Heiti SC"/>
                <a:cs typeface="Heiti SC"/>
              </a:rPr>
              <a:t>库的使用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007EDE"/>
                </a:solidFill>
                <a:latin typeface="Arial"/>
                <a:cs typeface="Arial"/>
              </a:rPr>
              <a:t>2</a:t>
            </a:r>
            <a:r>
              <a:rPr sz="2400" b="1" spc="40" dirty="0">
                <a:solidFill>
                  <a:srgbClr val="007EDE"/>
                </a:solidFill>
                <a:latin typeface="Arial"/>
                <a:cs typeface="Arial"/>
              </a:rPr>
              <a:t>.</a:t>
            </a:r>
            <a:r>
              <a:rPr sz="2400" b="1" spc="145" dirty="0">
                <a:solidFill>
                  <a:srgbClr val="007EDE"/>
                </a:solidFill>
                <a:latin typeface="Arial"/>
                <a:cs typeface="Arial"/>
              </a:rPr>
              <a:t>4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t</a:t>
            </a:r>
            <a:r>
              <a:rPr sz="2400" b="1" spc="185" dirty="0">
                <a:latin typeface="Arial"/>
                <a:cs typeface="Arial"/>
              </a:rPr>
              <a:t>u</a:t>
            </a:r>
            <a:r>
              <a:rPr sz="2400" b="1" spc="150" dirty="0">
                <a:latin typeface="Arial"/>
                <a:cs typeface="Arial"/>
              </a:rPr>
              <a:t>r</a:t>
            </a:r>
            <a:r>
              <a:rPr sz="2400" b="1" spc="70" dirty="0">
                <a:latin typeface="Arial"/>
                <a:cs typeface="Arial"/>
              </a:rPr>
              <a:t>tl</a:t>
            </a:r>
            <a:r>
              <a:rPr sz="2400" b="1" spc="140" dirty="0">
                <a:latin typeface="Arial"/>
                <a:cs typeface="Arial"/>
              </a:rPr>
              <a:t>e</a:t>
            </a:r>
            <a:r>
              <a:rPr sz="2400" b="1" dirty="0">
                <a:latin typeface="Heiti SC"/>
                <a:cs typeface="Heiti SC"/>
              </a:rPr>
              <a:t>程序语法元素分析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5140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7771" rIns="0" bIns="0" rtlCol="0">
            <a:spAutoFit/>
          </a:bodyPr>
          <a:lstStyle/>
          <a:p>
            <a:pPr marL="2480945">
              <a:lnSpc>
                <a:spcPct val="100000"/>
              </a:lnSpc>
            </a:pP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方法论</a:t>
            </a:r>
            <a:endParaRPr sz="2400">
              <a:latin typeface="Heiti SC"/>
              <a:cs typeface="Heiti SC"/>
            </a:endParaRPr>
          </a:p>
          <a:p>
            <a:pPr marL="2480945" marR="919480" indent="813435">
              <a:lnSpc>
                <a:spcPts val="5190"/>
              </a:lnSpc>
              <a:spcBef>
                <a:spcPts val="550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Pytho</a:t>
            </a:r>
            <a:r>
              <a:rPr sz="2400" spc="8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语言及海龟绘图体系 </a:t>
            </a:r>
            <a:r>
              <a:rPr sz="2400" dirty="0">
                <a:solidFill>
                  <a:srgbClr val="007EDE"/>
                </a:solidFill>
                <a:latin typeface="Heiti SC"/>
                <a:cs typeface="Heiti SC"/>
              </a:rPr>
              <a:t>实践能力</a:t>
            </a:r>
            <a:endParaRPr sz="2400">
              <a:latin typeface="Heiti SC"/>
              <a:cs typeface="Heiti SC"/>
            </a:endParaRPr>
          </a:p>
          <a:p>
            <a:pPr marL="3294379">
              <a:lnSpc>
                <a:spcPct val="100000"/>
              </a:lnSpc>
              <a:spcBef>
                <a:spcPts val="1745"/>
              </a:spcBef>
            </a:pPr>
            <a:r>
              <a:rPr sz="2400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Heiti SC"/>
                <a:cs typeface="Heiti SC"/>
              </a:rPr>
              <a:t>初步学会使</a:t>
            </a:r>
            <a:r>
              <a:rPr sz="2400" spc="-15" dirty="0">
                <a:solidFill>
                  <a:srgbClr val="000000"/>
                </a:solidFill>
                <a:latin typeface="Heiti SC"/>
                <a:cs typeface="Heiti SC"/>
              </a:rPr>
              <a:t>用</a:t>
            </a:r>
            <a:r>
              <a:rPr sz="2400" spc="65" dirty="0">
                <a:solidFill>
                  <a:srgbClr val="000000"/>
                </a:solidFill>
                <a:latin typeface="Arial"/>
                <a:cs typeface="Arial"/>
              </a:rPr>
              <a:t>Pyt</a:t>
            </a:r>
            <a:r>
              <a:rPr sz="2400" spc="7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2400" spc="95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000000"/>
                </a:solidFill>
                <a:latin typeface="Heiti SC"/>
                <a:cs typeface="Heiti SC"/>
              </a:rPr>
              <a:t>绘制简单图形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23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36" y="896619"/>
                </a:moveTo>
                <a:lnTo>
                  <a:pt x="269277" y="911859"/>
                </a:lnTo>
                <a:lnTo>
                  <a:pt x="247538" y="918209"/>
                </a:lnTo>
                <a:lnTo>
                  <a:pt x="161386" y="948689"/>
                </a:lnTo>
                <a:lnTo>
                  <a:pt x="121109" y="966469"/>
                </a:lnTo>
                <a:lnTo>
                  <a:pt x="84464" y="988059"/>
                </a:lnTo>
                <a:lnTo>
                  <a:pt x="52773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36" y="1258570"/>
                </a:lnTo>
                <a:lnTo>
                  <a:pt x="311836" y="896619"/>
                </a:lnTo>
                <a:close/>
              </a:path>
              <a:path w="1187450" h="1258570">
                <a:moveTo>
                  <a:pt x="311836" y="580389"/>
                </a:moveTo>
                <a:lnTo>
                  <a:pt x="311836" y="624839"/>
                </a:lnTo>
                <a:lnTo>
                  <a:pt x="316916" y="628650"/>
                </a:lnTo>
                <a:lnTo>
                  <a:pt x="321869" y="629919"/>
                </a:lnTo>
                <a:lnTo>
                  <a:pt x="329358" y="638809"/>
                </a:lnTo>
                <a:lnTo>
                  <a:pt x="334217" y="648969"/>
                </a:lnTo>
                <a:lnTo>
                  <a:pt x="339449" y="659130"/>
                </a:lnTo>
                <a:lnTo>
                  <a:pt x="345180" y="669289"/>
                </a:lnTo>
                <a:lnTo>
                  <a:pt x="351537" y="680719"/>
                </a:lnTo>
                <a:lnTo>
                  <a:pt x="358646" y="693419"/>
                </a:lnTo>
                <a:lnTo>
                  <a:pt x="366633" y="706119"/>
                </a:lnTo>
                <a:lnTo>
                  <a:pt x="372118" y="716280"/>
                </a:lnTo>
                <a:lnTo>
                  <a:pt x="378130" y="726439"/>
                </a:lnTo>
                <a:lnTo>
                  <a:pt x="384600" y="737869"/>
                </a:lnTo>
                <a:lnTo>
                  <a:pt x="391462" y="748030"/>
                </a:lnTo>
                <a:lnTo>
                  <a:pt x="398644" y="759459"/>
                </a:lnTo>
                <a:lnTo>
                  <a:pt x="413700" y="781050"/>
                </a:lnTo>
                <a:lnTo>
                  <a:pt x="421436" y="792480"/>
                </a:lnTo>
                <a:lnTo>
                  <a:pt x="402477" y="836930"/>
                </a:lnTo>
                <a:lnTo>
                  <a:pt x="375638" y="864869"/>
                </a:lnTo>
                <a:lnTo>
                  <a:pt x="328092" y="891539"/>
                </a:lnTo>
                <a:lnTo>
                  <a:pt x="311836" y="896619"/>
                </a:lnTo>
                <a:lnTo>
                  <a:pt x="311872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1" y="1096009"/>
                </a:lnTo>
                <a:lnTo>
                  <a:pt x="519623" y="1078230"/>
                </a:lnTo>
                <a:lnTo>
                  <a:pt x="486451" y="1056639"/>
                </a:lnTo>
                <a:lnTo>
                  <a:pt x="444150" y="1018539"/>
                </a:lnTo>
                <a:lnTo>
                  <a:pt x="412837" y="981709"/>
                </a:lnTo>
                <a:lnTo>
                  <a:pt x="402320" y="969009"/>
                </a:lnTo>
                <a:lnTo>
                  <a:pt x="391715" y="953769"/>
                </a:lnTo>
                <a:lnTo>
                  <a:pt x="380991" y="938530"/>
                </a:lnTo>
                <a:lnTo>
                  <a:pt x="370119" y="922019"/>
                </a:lnTo>
                <a:lnTo>
                  <a:pt x="412525" y="894080"/>
                </a:lnTo>
                <a:lnTo>
                  <a:pt x="438707" y="866139"/>
                </a:lnTo>
                <a:lnTo>
                  <a:pt x="462049" y="834389"/>
                </a:lnTo>
                <a:lnTo>
                  <a:pt x="469506" y="824230"/>
                </a:lnTo>
                <a:lnTo>
                  <a:pt x="592621" y="824230"/>
                </a:lnTo>
                <a:lnTo>
                  <a:pt x="591999" y="769619"/>
                </a:lnTo>
                <a:lnTo>
                  <a:pt x="551617" y="769619"/>
                </a:lnTo>
                <a:lnTo>
                  <a:pt x="538432" y="767080"/>
                </a:lnTo>
                <a:lnTo>
                  <a:pt x="501239" y="745489"/>
                </a:lnTo>
                <a:lnTo>
                  <a:pt x="475737" y="703580"/>
                </a:lnTo>
                <a:lnTo>
                  <a:pt x="473964" y="690880"/>
                </a:lnTo>
                <a:lnTo>
                  <a:pt x="474122" y="678180"/>
                </a:lnTo>
                <a:lnTo>
                  <a:pt x="504042" y="643889"/>
                </a:lnTo>
                <a:lnTo>
                  <a:pt x="545114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695" y="622300"/>
                </a:lnTo>
                <a:lnTo>
                  <a:pt x="418713" y="619759"/>
                </a:lnTo>
                <a:lnTo>
                  <a:pt x="410510" y="614680"/>
                </a:lnTo>
                <a:lnTo>
                  <a:pt x="403060" y="607059"/>
                </a:lnTo>
                <a:lnTo>
                  <a:pt x="396335" y="596900"/>
                </a:lnTo>
                <a:lnTo>
                  <a:pt x="332211" y="596900"/>
                </a:lnTo>
                <a:lnTo>
                  <a:pt x="321464" y="589280"/>
                </a:lnTo>
                <a:lnTo>
                  <a:pt x="311836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21" y="824230"/>
                </a:moveTo>
                <a:lnTo>
                  <a:pt x="469506" y="824230"/>
                </a:lnTo>
                <a:lnTo>
                  <a:pt x="494134" y="839469"/>
                </a:lnTo>
                <a:lnTo>
                  <a:pt x="542641" y="862330"/>
                </a:lnTo>
                <a:lnTo>
                  <a:pt x="575708" y="869950"/>
                </a:lnTo>
                <a:lnTo>
                  <a:pt x="593141" y="869950"/>
                </a:lnTo>
                <a:lnTo>
                  <a:pt x="592621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782" y="750569"/>
                </a:moveTo>
                <a:lnTo>
                  <a:pt x="582086" y="753109"/>
                </a:lnTo>
                <a:lnTo>
                  <a:pt x="572674" y="759459"/>
                </a:lnTo>
                <a:lnTo>
                  <a:pt x="562774" y="765809"/>
                </a:lnTo>
                <a:lnTo>
                  <a:pt x="551617" y="769619"/>
                </a:lnTo>
                <a:lnTo>
                  <a:pt x="591999" y="769619"/>
                </a:lnTo>
                <a:lnTo>
                  <a:pt x="591782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26" y="163830"/>
                </a:moveTo>
                <a:lnTo>
                  <a:pt x="305912" y="176530"/>
                </a:lnTo>
                <a:lnTo>
                  <a:pt x="301217" y="187959"/>
                </a:lnTo>
                <a:lnTo>
                  <a:pt x="296834" y="199389"/>
                </a:lnTo>
                <a:lnTo>
                  <a:pt x="292752" y="212089"/>
                </a:lnTo>
                <a:lnTo>
                  <a:pt x="288963" y="224789"/>
                </a:lnTo>
                <a:lnTo>
                  <a:pt x="285459" y="236219"/>
                </a:lnTo>
                <a:lnTo>
                  <a:pt x="276559" y="274319"/>
                </a:lnTo>
                <a:lnTo>
                  <a:pt x="269889" y="312419"/>
                </a:lnTo>
                <a:lnTo>
                  <a:pt x="265206" y="350519"/>
                </a:lnTo>
                <a:lnTo>
                  <a:pt x="263068" y="374650"/>
                </a:lnTo>
                <a:lnTo>
                  <a:pt x="259874" y="381000"/>
                </a:lnTo>
                <a:lnTo>
                  <a:pt x="245568" y="427989"/>
                </a:lnTo>
                <a:lnTo>
                  <a:pt x="241341" y="471169"/>
                </a:lnTo>
                <a:lnTo>
                  <a:pt x="241647" y="481330"/>
                </a:lnTo>
                <a:lnTo>
                  <a:pt x="246935" y="519430"/>
                </a:lnTo>
                <a:lnTo>
                  <a:pt x="257556" y="556259"/>
                </a:lnTo>
                <a:lnTo>
                  <a:pt x="282925" y="600709"/>
                </a:lnTo>
                <a:lnTo>
                  <a:pt x="311830" y="624839"/>
                </a:lnTo>
                <a:lnTo>
                  <a:pt x="310723" y="579119"/>
                </a:lnTo>
                <a:lnTo>
                  <a:pt x="304462" y="570230"/>
                </a:lnTo>
                <a:lnTo>
                  <a:pt x="298807" y="561339"/>
                </a:lnTo>
                <a:lnTo>
                  <a:pt x="282651" y="515619"/>
                </a:lnTo>
                <a:lnTo>
                  <a:pt x="277833" y="469900"/>
                </a:lnTo>
                <a:lnTo>
                  <a:pt x="277800" y="464819"/>
                </a:lnTo>
                <a:lnTo>
                  <a:pt x="278504" y="452119"/>
                </a:lnTo>
                <a:lnTo>
                  <a:pt x="285537" y="412750"/>
                </a:lnTo>
                <a:lnTo>
                  <a:pt x="304091" y="375919"/>
                </a:lnTo>
                <a:lnTo>
                  <a:pt x="311836" y="370839"/>
                </a:lnTo>
                <a:lnTo>
                  <a:pt x="310926" y="163830"/>
                </a:lnTo>
                <a:close/>
              </a:path>
              <a:path w="1187450" h="1258570">
                <a:moveTo>
                  <a:pt x="565376" y="577850"/>
                </a:moveTo>
                <a:lnTo>
                  <a:pt x="550082" y="577850"/>
                </a:lnTo>
                <a:lnTo>
                  <a:pt x="522452" y="580389"/>
                </a:lnTo>
                <a:lnTo>
                  <a:pt x="478363" y="595630"/>
                </a:lnTo>
                <a:lnTo>
                  <a:pt x="454330" y="610869"/>
                </a:lnTo>
                <a:lnTo>
                  <a:pt x="451917" y="612139"/>
                </a:lnTo>
                <a:lnTo>
                  <a:pt x="448107" y="615950"/>
                </a:lnTo>
                <a:lnTo>
                  <a:pt x="437484" y="621030"/>
                </a:lnTo>
                <a:lnTo>
                  <a:pt x="427695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686" y="580389"/>
                </a:lnTo>
                <a:lnTo>
                  <a:pt x="565376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600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11" y="5080"/>
                </a:moveTo>
                <a:lnTo>
                  <a:pt x="572820" y="7619"/>
                </a:lnTo>
                <a:lnTo>
                  <a:pt x="560857" y="10159"/>
                </a:lnTo>
                <a:lnTo>
                  <a:pt x="547281" y="12700"/>
                </a:lnTo>
                <a:lnTo>
                  <a:pt x="531647" y="16509"/>
                </a:lnTo>
                <a:lnTo>
                  <a:pt x="508183" y="21589"/>
                </a:lnTo>
                <a:lnTo>
                  <a:pt x="495296" y="24130"/>
                </a:lnTo>
                <a:lnTo>
                  <a:pt x="481076" y="27939"/>
                </a:lnTo>
                <a:lnTo>
                  <a:pt x="440043" y="35559"/>
                </a:lnTo>
                <a:lnTo>
                  <a:pt x="404255" y="52069"/>
                </a:lnTo>
                <a:lnTo>
                  <a:pt x="373337" y="74930"/>
                </a:lnTo>
                <a:lnTo>
                  <a:pt x="346913" y="104139"/>
                </a:lnTo>
                <a:lnTo>
                  <a:pt x="324606" y="137159"/>
                </a:lnTo>
                <a:lnTo>
                  <a:pt x="311836" y="162559"/>
                </a:lnTo>
                <a:lnTo>
                  <a:pt x="316673" y="370839"/>
                </a:lnTo>
                <a:lnTo>
                  <a:pt x="323781" y="374650"/>
                </a:lnTo>
                <a:lnTo>
                  <a:pt x="330525" y="382269"/>
                </a:lnTo>
                <a:lnTo>
                  <a:pt x="343490" y="426719"/>
                </a:lnTo>
                <a:lnTo>
                  <a:pt x="346285" y="464819"/>
                </a:lnTo>
                <a:lnTo>
                  <a:pt x="346376" y="482600"/>
                </a:lnTo>
                <a:lnTo>
                  <a:pt x="346252" y="487680"/>
                </a:lnTo>
                <a:lnTo>
                  <a:pt x="342552" y="537209"/>
                </a:lnTo>
                <a:lnTo>
                  <a:pt x="335462" y="581659"/>
                </a:lnTo>
                <a:lnTo>
                  <a:pt x="332211" y="596900"/>
                </a:lnTo>
                <a:lnTo>
                  <a:pt x="396335" y="596900"/>
                </a:lnTo>
                <a:lnTo>
                  <a:pt x="380241" y="553719"/>
                </a:lnTo>
                <a:lnTo>
                  <a:pt x="369698" y="497839"/>
                </a:lnTo>
                <a:lnTo>
                  <a:pt x="365390" y="457200"/>
                </a:lnTo>
                <a:lnTo>
                  <a:pt x="363007" y="416559"/>
                </a:lnTo>
                <a:lnTo>
                  <a:pt x="362451" y="394969"/>
                </a:lnTo>
                <a:lnTo>
                  <a:pt x="362565" y="360680"/>
                </a:lnTo>
                <a:lnTo>
                  <a:pt x="363144" y="345439"/>
                </a:lnTo>
                <a:lnTo>
                  <a:pt x="363235" y="339089"/>
                </a:lnTo>
                <a:lnTo>
                  <a:pt x="370135" y="293369"/>
                </a:lnTo>
                <a:lnTo>
                  <a:pt x="389307" y="246380"/>
                </a:lnTo>
                <a:lnTo>
                  <a:pt x="422181" y="219709"/>
                </a:lnTo>
                <a:lnTo>
                  <a:pt x="444610" y="217169"/>
                </a:lnTo>
                <a:lnTo>
                  <a:pt x="591047" y="217169"/>
                </a:lnTo>
                <a:lnTo>
                  <a:pt x="583611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47" y="217169"/>
                </a:moveTo>
                <a:lnTo>
                  <a:pt x="444610" y="217169"/>
                </a:lnTo>
                <a:lnTo>
                  <a:pt x="470214" y="219709"/>
                </a:lnTo>
                <a:lnTo>
                  <a:pt x="498098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47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1419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42" y="2303830"/>
            <a:ext cx="25628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练习与作业</a:t>
            </a:r>
          </a:p>
        </p:txBody>
      </p:sp>
    </p:spTree>
    <p:extLst>
      <p:ext uri="{BB962C8B-B14F-4D97-AF65-F5344CB8AC3E}">
        <p14:creationId xmlns:p14="http://schemas.microsoft.com/office/powerpoint/2010/main" val="405207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501586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第</a:t>
            </a:r>
            <a:r>
              <a:rPr sz="3200" spc="100" dirty="0">
                <a:latin typeface="Arial"/>
                <a:cs typeface="Arial"/>
              </a:rPr>
              <a:t>2</a:t>
            </a:r>
            <a:r>
              <a:rPr sz="3200" spc="5" dirty="0">
                <a:latin typeface="Arial Unicode MS"/>
                <a:cs typeface="Arial Unicode MS"/>
              </a:rPr>
              <a:t>章</a:t>
            </a:r>
            <a:r>
              <a:rPr sz="3200" spc="45" dirty="0">
                <a:latin typeface="Arial Unicode MS"/>
                <a:cs typeface="Arial Unicode MS"/>
              </a:rPr>
              <a:t> 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on</a:t>
            </a:r>
            <a:r>
              <a:rPr sz="3200" spc="5" dirty="0">
                <a:latin typeface="Arial Unicode MS"/>
                <a:cs typeface="Arial Unicode MS"/>
              </a:rPr>
              <a:t>基</a:t>
            </a:r>
            <a:r>
              <a:rPr sz="3200" dirty="0">
                <a:latin typeface="Arial Unicode MS"/>
                <a:cs typeface="Arial Unicode MS"/>
              </a:rPr>
              <a:t>本图形绘制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7580" y="4132329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97" y="2114042"/>
            <a:ext cx="1187450" cy="1258570"/>
          </a:xfrm>
          <a:custGeom>
            <a:avLst/>
            <a:gdLst/>
            <a:ahLst/>
            <a:cxnLst/>
            <a:rect l="l" t="t" r="r" b="b"/>
            <a:pathLst>
              <a:path w="1187450" h="1258570">
                <a:moveTo>
                  <a:pt x="311875" y="896619"/>
                </a:moveTo>
                <a:lnTo>
                  <a:pt x="269305" y="911859"/>
                </a:lnTo>
                <a:lnTo>
                  <a:pt x="247562" y="918209"/>
                </a:lnTo>
                <a:lnTo>
                  <a:pt x="161397" y="948689"/>
                </a:lnTo>
                <a:lnTo>
                  <a:pt x="121116" y="966469"/>
                </a:lnTo>
                <a:lnTo>
                  <a:pt x="84467" y="988059"/>
                </a:lnTo>
                <a:lnTo>
                  <a:pt x="52775" y="1012189"/>
                </a:lnTo>
                <a:lnTo>
                  <a:pt x="27363" y="1043939"/>
                </a:lnTo>
                <a:lnTo>
                  <a:pt x="9556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29" y="1210309"/>
                </a:lnTo>
                <a:lnTo>
                  <a:pt x="26054" y="1234439"/>
                </a:lnTo>
                <a:lnTo>
                  <a:pt x="32437" y="1247139"/>
                </a:lnTo>
                <a:lnTo>
                  <a:pt x="39392" y="1258570"/>
                </a:lnTo>
                <a:lnTo>
                  <a:pt x="311875" y="1258570"/>
                </a:lnTo>
                <a:lnTo>
                  <a:pt x="311875" y="896619"/>
                </a:lnTo>
                <a:close/>
              </a:path>
              <a:path w="1187450" h="1258570">
                <a:moveTo>
                  <a:pt x="311875" y="580389"/>
                </a:moveTo>
                <a:lnTo>
                  <a:pt x="311875" y="624839"/>
                </a:lnTo>
                <a:lnTo>
                  <a:pt x="316878" y="628650"/>
                </a:lnTo>
                <a:lnTo>
                  <a:pt x="321882" y="629919"/>
                </a:lnTo>
                <a:lnTo>
                  <a:pt x="329410" y="638809"/>
                </a:lnTo>
                <a:lnTo>
                  <a:pt x="334252" y="648969"/>
                </a:lnTo>
                <a:lnTo>
                  <a:pt x="339468" y="659130"/>
                </a:lnTo>
                <a:lnTo>
                  <a:pt x="345188" y="669289"/>
                </a:lnTo>
                <a:lnTo>
                  <a:pt x="351541" y="680719"/>
                </a:lnTo>
                <a:lnTo>
                  <a:pt x="358655" y="693419"/>
                </a:lnTo>
                <a:lnTo>
                  <a:pt x="366660" y="706119"/>
                </a:lnTo>
                <a:lnTo>
                  <a:pt x="372144" y="716280"/>
                </a:lnTo>
                <a:lnTo>
                  <a:pt x="378150" y="726439"/>
                </a:lnTo>
                <a:lnTo>
                  <a:pt x="384612" y="737869"/>
                </a:lnTo>
                <a:lnTo>
                  <a:pt x="391466" y="748030"/>
                </a:lnTo>
                <a:lnTo>
                  <a:pt x="398646" y="759459"/>
                </a:lnTo>
                <a:lnTo>
                  <a:pt x="406086" y="769619"/>
                </a:lnTo>
                <a:lnTo>
                  <a:pt x="413721" y="781050"/>
                </a:lnTo>
                <a:lnTo>
                  <a:pt x="421485" y="792480"/>
                </a:lnTo>
                <a:lnTo>
                  <a:pt x="418305" y="803909"/>
                </a:lnTo>
                <a:lnTo>
                  <a:pt x="414137" y="815339"/>
                </a:lnTo>
                <a:lnTo>
                  <a:pt x="385987" y="855980"/>
                </a:lnTo>
                <a:lnTo>
                  <a:pt x="350585" y="880109"/>
                </a:lnTo>
                <a:lnTo>
                  <a:pt x="311875" y="896619"/>
                </a:lnTo>
                <a:lnTo>
                  <a:pt x="311910" y="1258570"/>
                </a:lnTo>
                <a:lnTo>
                  <a:pt x="593141" y="1258570"/>
                </a:lnTo>
                <a:lnTo>
                  <a:pt x="593141" y="1214120"/>
                </a:lnTo>
                <a:lnTo>
                  <a:pt x="584378" y="1212850"/>
                </a:lnTo>
                <a:lnTo>
                  <a:pt x="578155" y="1205230"/>
                </a:lnTo>
                <a:lnTo>
                  <a:pt x="578155" y="1186180"/>
                </a:lnTo>
                <a:lnTo>
                  <a:pt x="584378" y="1178559"/>
                </a:lnTo>
                <a:lnTo>
                  <a:pt x="593141" y="1177289"/>
                </a:lnTo>
                <a:lnTo>
                  <a:pt x="593141" y="1165859"/>
                </a:lnTo>
                <a:lnTo>
                  <a:pt x="584378" y="1164589"/>
                </a:lnTo>
                <a:lnTo>
                  <a:pt x="578155" y="1156970"/>
                </a:lnTo>
                <a:lnTo>
                  <a:pt x="578155" y="1137920"/>
                </a:lnTo>
                <a:lnTo>
                  <a:pt x="584378" y="1129030"/>
                </a:lnTo>
                <a:lnTo>
                  <a:pt x="593141" y="1129030"/>
                </a:lnTo>
                <a:lnTo>
                  <a:pt x="593141" y="1109980"/>
                </a:lnTo>
                <a:lnTo>
                  <a:pt x="554928" y="1096009"/>
                </a:lnTo>
                <a:lnTo>
                  <a:pt x="519632" y="1078230"/>
                </a:lnTo>
                <a:lnTo>
                  <a:pt x="486458" y="1056639"/>
                </a:lnTo>
                <a:lnTo>
                  <a:pt x="444151" y="1018539"/>
                </a:lnTo>
                <a:lnTo>
                  <a:pt x="412834" y="981709"/>
                </a:lnTo>
                <a:lnTo>
                  <a:pt x="402317" y="969009"/>
                </a:lnTo>
                <a:lnTo>
                  <a:pt x="391712" y="953769"/>
                </a:lnTo>
                <a:lnTo>
                  <a:pt x="380989" y="938530"/>
                </a:lnTo>
                <a:lnTo>
                  <a:pt x="370119" y="922019"/>
                </a:lnTo>
                <a:lnTo>
                  <a:pt x="412494" y="894080"/>
                </a:lnTo>
                <a:lnTo>
                  <a:pt x="438684" y="866139"/>
                </a:lnTo>
                <a:lnTo>
                  <a:pt x="462036" y="834389"/>
                </a:lnTo>
                <a:lnTo>
                  <a:pt x="469492" y="824230"/>
                </a:lnTo>
                <a:lnTo>
                  <a:pt x="592646" y="824230"/>
                </a:lnTo>
                <a:lnTo>
                  <a:pt x="592054" y="769619"/>
                </a:lnTo>
                <a:lnTo>
                  <a:pt x="551676" y="769619"/>
                </a:lnTo>
                <a:lnTo>
                  <a:pt x="538514" y="767080"/>
                </a:lnTo>
                <a:lnTo>
                  <a:pt x="501303" y="745489"/>
                </a:lnTo>
                <a:lnTo>
                  <a:pt x="475766" y="703580"/>
                </a:lnTo>
                <a:lnTo>
                  <a:pt x="473982" y="690880"/>
                </a:lnTo>
                <a:lnTo>
                  <a:pt x="474127" y="678180"/>
                </a:lnTo>
                <a:lnTo>
                  <a:pt x="504028" y="643889"/>
                </a:lnTo>
                <a:lnTo>
                  <a:pt x="545106" y="628650"/>
                </a:lnTo>
                <a:lnTo>
                  <a:pt x="593141" y="623569"/>
                </a:lnTo>
                <a:lnTo>
                  <a:pt x="593141" y="622300"/>
                </a:lnTo>
                <a:lnTo>
                  <a:pt x="427706" y="622300"/>
                </a:lnTo>
                <a:lnTo>
                  <a:pt x="418712" y="619759"/>
                </a:lnTo>
                <a:lnTo>
                  <a:pt x="410499" y="614680"/>
                </a:lnTo>
                <a:lnTo>
                  <a:pt x="403040" y="607059"/>
                </a:lnTo>
                <a:lnTo>
                  <a:pt x="396308" y="596900"/>
                </a:lnTo>
                <a:lnTo>
                  <a:pt x="332216" y="596900"/>
                </a:lnTo>
                <a:lnTo>
                  <a:pt x="321480" y="589280"/>
                </a:lnTo>
                <a:lnTo>
                  <a:pt x="311875" y="580389"/>
                </a:lnTo>
                <a:close/>
              </a:path>
              <a:path w="1187450" h="1258570">
                <a:moveTo>
                  <a:pt x="773656" y="815339"/>
                </a:moveTo>
                <a:lnTo>
                  <a:pt x="732773" y="815339"/>
                </a:lnTo>
                <a:lnTo>
                  <a:pt x="737546" y="828039"/>
                </a:lnTo>
                <a:lnTo>
                  <a:pt x="755630" y="864869"/>
                </a:lnTo>
                <a:lnTo>
                  <a:pt x="779700" y="895350"/>
                </a:lnTo>
                <a:lnTo>
                  <a:pt x="821868" y="923289"/>
                </a:lnTo>
                <a:lnTo>
                  <a:pt x="810246" y="937259"/>
                </a:lnTo>
                <a:lnTo>
                  <a:pt x="798964" y="951230"/>
                </a:lnTo>
                <a:lnTo>
                  <a:pt x="787969" y="965200"/>
                </a:lnTo>
                <a:lnTo>
                  <a:pt x="777208" y="976630"/>
                </a:lnTo>
                <a:lnTo>
                  <a:pt x="725036" y="1031239"/>
                </a:lnTo>
                <a:lnTo>
                  <a:pt x="693112" y="1056639"/>
                </a:lnTo>
                <a:lnTo>
                  <a:pt x="658955" y="1079500"/>
                </a:lnTo>
                <a:lnTo>
                  <a:pt x="621121" y="1098550"/>
                </a:lnTo>
                <a:lnTo>
                  <a:pt x="593141" y="1109980"/>
                </a:lnTo>
                <a:lnTo>
                  <a:pt x="593141" y="1129030"/>
                </a:lnTo>
                <a:lnTo>
                  <a:pt x="604444" y="1129030"/>
                </a:lnTo>
                <a:lnTo>
                  <a:pt x="611937" y="1136650"/>
                </a:lnTo>
                <a:lnTo>
                  <a:pt x="611937" y="1156970"/>
                </a:lnTo>
                <a:lnTo>
                  <a:pt x="604444" y="1165859"/>
                </a:lnTo>
                <a:lnTo>
                  <a:pt x="593141" y="1165859"/>
                </a:lnTo>
                <a:lnTo>
                  <a:pt x="593141" y="1177289"/>
                </a:lnTo>
                <a:lnTo>
                  <a:pt x="604444" y="1177289"/>
                </a:lnTo>
                <a:lnTo>
                  <a:pt x="611937" y="1184909"/>
                </a:lnTo>
                <a:lnTo>
                  <a:pt x="611937" y="1205230"/>
                </a:lnTo>
                <a:lnTo>
                  <a:pt x="604444" y="1214120"/>
                </a:lnTo>
                <a:lnTo>
                  <a:pt x="593142" y="1214120"/>
                </a:lnTo>
                <a:lnTo>
                  <a:pt x="593177" y="1258570"/>
                </a:lnTo>
                <a:lnTo>
                  <a:pt x="875716" y="1258570"/>
                </a:lnTo>
                <a:lnTo>
                  <a:pt x="875536" y="897889"/>
                </a:lnTo>
                <a:lnTo>
                  <a:pt x="855387" y="890269"/>
                </a:lnTo>
                <a:lnTo>
                  <a:pt x="840262" y="882650"/>
                </a:lnTo>
                <a:lnTo>
                  <a:pt x="826762" y="876300"/>
                </a:lnTo>
                <a:lnTo>
                  <a:pt x="814774" y="867409"/>
                </a:lnTo>
                <a:lnTo>
                  <a:pt x="804226" y="859789"/>
                </a:lnTo>
                <a:lnTo>
                  <a:pt x="795046" y="849630"/>
                </a:lnTo>
                <a:lnTo>
                  <a:pt x="787161" y="840739"/>
                </a:lnTo>
                <a:lnTo>
                  <a:pt x="780499" y="829309"/>
                </a:lnTo>
                <a:lnTo>
                  <a:pt x="774986" y="819150"/>
                </a:lnTo>
                <a:lnTo>
                  <a:pt x="773656" y="815339"/>
                </a:lnTo>
                <a:close/>
              </a:path>
              <a:path w="1187450" h="1258570">
                <a:moveTo>
                  <a:pt x="875716" y="897889"/>
                </a:moveTo>
                <a:lnTo>
                  <a:pt x="875751" y="1258570"/>
                </a:lnTo>
                <a:lnTo>
                  <a:pt x="1153039" y="1248409"/>
                </a:lnTo>
                <a:lnTo>
                  <a:pt x="1159492" y="1236980"/>
                </a:lnTo>
                <a:lnTo>
                  <a:pt x="1175140" y="1200150"/>
                </a:lnTo>
                <a:lnTo>
                  <a:pt x="1186190" y="1151889"/>
                </a:lnTo>
                <a:lnTo>
                  <a:pt x="1186993" y="1140459"/>
                </a:lnTo>
                <a:lnTo>
                  <a:pt x="1186395" y="1116330"/>
                </a:lnTo>
                <a:lnTo>
                  <a:pt x="1177651" y="1074420"/>
                </a:lnTo>
                <a:lnTo>
                  <a:pt x="1159948" y="1038859"/>
                </a:lnTo>
                <a:lnTo>
                  <a:pt x="1134617" y="1009650"/>
                </a:lnTo>
                <a:lnTo>
                  <a:pt x="1102983" y="985519"/>
                </a:lnTo>
                <a:lnTo>
                  <a:pt x="1066377" y="966469"/>
                </a:lnTo>
                <a:lnTo>
                  <a:pt x="1026126" y="948689"/>
                </a:lnTo>
                <a:lnTo>
                  <a:pt x="983557" y="933450"/>
                </a:lnTo>
                <a:lnTo>
                  <a:pt x="961819" y="927100"/>
                </a:lnTo>
                <a:lnTo>
                  <a:pt x="940000" y="919480"/>
                </a:lnTo>
                <a:lnTo>
                  <a:pt x="918266" y="913130"/>
                </a:lnTo>
                <a:lnTo>
                  <a:pt x="875716" y="897889"/>
                </a:lnTo>
                <a:close/>
              </a:path>
              <a:path w="1187450" h="1258570">
                <a:moveTo>
                  <a:pt x="592646" y="824230"/>
                </a:moveTo>
                <a:lnTo>
                  <a:pt x="469492" y="824230"/>
                </a:lnTo>
                <a:lnTo>
                  <a:pt x="494106" y="839469"/>
                </a:lnTo>
                <a:lnTo>
                  <a:pt x="542625" y="862330"/>
                </a:lnTo>
                <a:lnTo>
                  <a:pt x="575706" y="869950"/>
                </a:lnTo>
                <a:lnTo>
                  <a:pt x="593141" y="869950"/>
                </a:lnTo>
                <a:lnTo>
                  <a:pt x="592646" y="824230"/>
                </a:lnTo>
                <a:close/>
              </a:path>
              <a:path w="1187450" h="1258570">
                <a:moveTo>
                  <a:pt x="594411" y="750569"/>
                </a:moveTo>
                <a:lnTo>
                  <a:pt x="593141" y="750569"/>
                </a:lnTo>
                <a:lnTo>
                  <a:pt x="593141" y="869950"/>
                </a:lnTo>
                <a:lnTo>
                  <a:pt x="613759" y="869950"/>
                </a:lnTo>
                <a:lnTo>
                  <a:pt x="635480" y="864869"/>
                </a:lnTo>
                <a:lnTo>
                  <a:pt x="695496" y="839469"/>
                </a:lnTo>
                <a:lnTo>
                  <a:pt x="732773" y="815339"/>
                </a:lnTo>
                <a:lnTo>
                  <a:pt x="773656" y="815339"/>
                </a:lnTo>
                <a:lnTo>
                  <a:pt x="770551" y="806450"/>
                </a:lnTo>
                <a:lnTo>
                  <a:pt x="767122" y="795019"/>
                </a:lnTo>
                <a:lnTo>
                  <a:pt x="764624" y="782319"/>
                </a:lnTo>
                <a:lnTo>
                  <a:pt x="773060" y="773430"/>
                </a:lnTo>
                <a:lnTo>
                  <a:pt x="776581" y="769619"/>
                </a:lnTo>
                <a:lnTo>
                  <a:pt x="635428" y="769619"/>
                </a:lnTo>
                <a:lnTo>
                  <a:pt x="624714" y="767080"/>
                </a:lnTo>
                <a:lnTo>
                  <a:pt x="614780" y="759459"/>
                </a:lnTo>
                <a:lnTo>
                  <a:pt x="604915" y="753109"/>
                </a:lnTo>
                <a:lnTo>
                  <a:pt x="594411" y="750569"/>
                </a:lnTo>
                <a:close/>
              </a:path>
              <a:path w="1187450" h="1258570">
                <a:moveTo>
                  <a:pt x="591848" y="750569"/>
                </a:moveTo>
                <a:lnTo>
                  <a:pt x="582136" y="753109"/>
                </a:lnTo>
                <a:lnTo>
                  <a:pt x="572717" y="759459"/>
                </a:lnTo>
                <a:lnTo>
                  <a:pt x="562820" y="765809"/>
                </a:lnTo>
                <a:lnTo>
                  <a:pt x="551676" y="769619"/>
                </a:lnTo>
                <a:lnTo>
                  <a:pt x="592054" y="769619"/>
                </a:lnTo>
                <a:lnTo>
                  <a:pt x="591848" y="750569"/>
                </a:lnTo>
                <a:close/>
              </a:path>
              <a:path w="1187450" h="1258570">
                <a:moveTo>
                  <a:pt x="640779" y="579119"/>
                </a:moveTo>
                <a:lnTo>
                  <a:pt x="610061" y="579119"/>
                </a:lnTo>
                <a:lnTo>
                  <a:pt x="593189" y="581659"/>
                </a:lnTo>
                <a:lnTo>
                  <a:pt x="606583" y="624839"/>
                </a:lnTo>
                <a:lnTo>
                  <a:pt x="622542" y="626109"/>
                </a:lnTo>
                <a:lnTo>
                  <a:pt x="637946" y="628650"/>
                </a:lnTo>
                <a:lnTo>
                  <a:pt x="678167" y="643889"/>
                </a:lnTo>
                <a:lnTo>
                  <a:pt x="707835" y="683259"/>
                </a:lnTo>
                <a:lnTo>
                  <a:pt x="709191" y="697230"/>
                </a:lnTo>
                <a:lnTo>
                  <a:pt x="707339" y="707389"/>
                </a:lnTo>
                <a:lnTo>
                  <a:pt x="680191" y="748030"/>
                </a:lnTo>
                <a:lnTo>
                  <a:pt x="635428" y="769619"/>
                </a:lnTo>
                <a:lnTo>
                  <a:pt x="776581" y="769619"/>
                </a:lnTo>
                <a:lnTo>
                  <a:pt x="804205" y="734059"/>
                </a:lnTo>
                <a:lnTo>
                  <a:pt x="823705" y="699769"/>
                </a:lnTo>
                <a:lnTo>
                  <a:pt x="829254" y="688339"/>
                </a:lnTo>
                <a:lnTo>
                  <a:pt x="848909" y="655319"/>
                </a:lnTo>
                <a:lnTo>
                  <a:pt x="860730" y="632459"/>
                </a:lnTo>
                <a:lnTo>
                  <a:pt x="870636" y="627380"/>
                </a:lnTo>
                <a:lnTo>
                  <a:pt x="875711" y="624839"/>
                </a:lnTo>
                <a:lnTo>
                  <a:pt x="875582" y="622300"/>
                </a:lnTo>
                <a:lnTo>
                  <a:pt x="752997" y="622300"/>
                </a:lnTo>
                <a:lnTo>
                  <a:pt x="743993" y="621030"/>
                </a:lnTo>
                <a:lnTo>
                  <a:pt x="734365" y="615950"/>
                </a:lnTo>
                <a:lnTo>
                  <a:pt x="733222" y="613409"/>
                </a:lnTo>
                <a:lnTo>
                  <a:pt x="730682" y="612139"/>
                </a:lnTo>
                <a:lnTo>
                  <a:pt x="726363" y="609600"/>
                </a:lnTo>
                <a:lnTo>
                  <a:pt x="718710" y="603250"/>
                </a:lnTo>
                <a:lnTo>
                  <a:pt x="710229" y="598169"/>
                </a:lnTo>
                <a:lnTo>
                  <a:pt x="667602" y="582930"/>
                </a:lnTo>
                <a:lnTo>
                  <a:pt x="654667" y="580389"/>
                </a:lnTo>
                <a:lnTo>
                  <a:pt x="640779" y="579119"/>
                </a:lnTo>
                <a:close/>
              </a:path>
              <a:path w="1187450" h="1258570">
                <a:moveTo>
                  <a:pt x="310966" y="163830"/>
                </a:moveTo>
                <a:lnTo>
                  <a:pt x="305947" y="176530"/>
                </a:lnTo>
                <a:lnTo>
                  <a:pt x="301247" y="187959"/>
                </a:lnTo>
                <a:lnTo>
                  <a:pt x="296859" y="199389"/>
                </a:lnTo>
                <a:lnTo>
                  <a:pt x="292773" y="212089"/>
                </a:lnTo>
                <a:lnTo>
                  <a:pt x="288980" y="224789"/>
                </a:lnTo>
                <a:lnTo>
                  <a:pt x="285472" y="236219"/>
                </a:lnTo>
                <a:lnTo>
                  <a:pt x="276567" y="274319"/>
                </a:lnTo>
                <a:lnTo>
                  <a:pt x="269904" y="312419"/>
                </a:lnTo>
                <a:lnTo>
                  <a:pt x="265244" y="350519"/>
                </a:lnTo>
                <a:lnTo>
                  <a:pt x="263132" y="374650"/>
                </a:lnTo>
                <a:lnTo>
                  <a:pt x="259911" y="381000"/>
                </a:lnTo>
                <a:lnTo>
                  <a:pt x="245581" y="427989"/>
                </a:lnTo>
                <a:lnTo>
                  <a:pt x="241375" y="471169"/>
                </a:lnTo>
                <a:lnTo>
                  <a:pt x="241687" y="481330"/>
                </a:lnTo>
                <a:lnTo>
                  <a:pt x="246992" y="519430"/>
                </a:lnTo>
                <a:lnTo>
                  <a:pt x="257571" y="556259"/>
                </a:lnTo>
                <a:lnTo>
                  <a:pt x="282960" y="600709"/>
                </a:lnTo>
                <a:lnTo>
                  <a:pt x="311868" y="624839"/>
                </a:lnTo>
                <a:lnTo>
                  <a:pt x="310754" y="579119"/>
                </a:lnTo>
                <a:lnTo>
                  <a:pt x="304478" y="570230"/>
                </a:lnTo>
                <a:lnTo>
                  <a:pt x="298812" y="561339"/>
                </a:lnTo>
                <a:lnTo>
                  <a:pt x="282638" y="515619"/>
                </a:lnTo>
                <a:lnTo>
                  <a:pt x="277830" y="469900"/>
                </a:lnTo>
                <a:lnTo>
                  <a:pt x="277798" y="464819"/>
                </a:lnTo>
                <a:lnTo>
                  <a:pt x="278508" y="452119"/>
                </a:lnTo>
                <a:lnTo>
                  <a:pt x="285558" y="412750"/>
                </a:lnTo>
                <a:lnTo>
                  <a:pt x="304119" y="375919"/>
                </a:lnTo>
                <a:lnTo>
                  <a:pt x="311874" y="370839"/>
                </a:lnTo>
                <a:lnTo>
                  <a:pt x="310966" y="163830"/>
                </a:lnTo>
                <a:close/>
              </a:path>
              <a:path w="1187450" h="1258570">
                <a:moveTo>
                  <a:pt x="565441" y="577850"/>
                </a:moveTo>
                <a:lnTo>
                  <a:pt x="550140" y="577850"/>
                </a:lnTo>
                <a:lnTo>
                  <a:pt x="522500" y="580389"/>
                </a:lnTo>
                <a:lnTo>
                  <a:pt x="478411" y="595630"/>
                </a:lnTo>
                <a:lnTo>
                  <a:pt x="454394" y="610869"/>
                </a:lnTo>
                <a:lnTo>
                  <a:pt x="451892" y="612139"/>
                </a:lnTo>
                <a:lnTo>
                  <a:pt x="448146" y="615950"/>
                </a:lnTo>
                <a:lnTo>
                  <a:pt x="437508" y="621030"/>
                </a:lnTo>
                <a:lnTo>
                  <a:pt x="427706" y="622300"/>
                </a:lnTo>
                <a:lnTo>
                  <a:pt x="593141" y="622300"/>
                </a:lnTo>
                <a:lnTo>
                  <a:pt x="593141" y="581659"/>
                </a:lnTo>
                <a:lnTo>
                  <a:pt x="581761" y="580389"/>
                </a:lnTo>
                <a:lnTo>
                  <a:pt x="565441" y="577850"/>
                </a:lnTo>
                <a:close/>
              </a:path>
              <a:path w="1187450" h="1258570">
                <a:moveTo>
                  <a:pt x="651936" y="0"/>
                </a:moveTo>
                <a:lnTo>
                  <a:pt x="633022" y="0"/>
                </a:lnTo>
                <a:lnTo>
                  <a:pt x="613426" y="1269"/>
                </a:lnTo>
                <a:lnTo>
                  <a:pt x="593141" y="3809"/>
                </a:lnTo>
                <a:lnTo>
                  <a:pt x="593141" y="276859"/>
                </a:lnTo>
                <a:lnTo>
                  <a:pt x="603054" y="284480"/>
                </a:lnTo>
                <a:lnTo>
                  <a:pt x="612926" y="290830"/>
                </a:lnTo>
                <a:lnTo>
                  <a:pt x="632699" y="304800"/>
                </a:lnTo>
                <a:lnTo>
                  <a:pt x="642673" y="312419"/>
                </a:lnTo>
                <a:lnTo>
                  <a:pt x="662980" y="325119"/>
                </a:lnTo>
                <a:lnTo>
                  <a:pt x="673385" y="332739"/>
                </a:lnTo>
                <a:lnTo>
                  <a:pt x="684008" y="339089"/>
                </a:lnTo>
                <a:lnTo>
                  <a:pt x="694884" y="344169"/>
                </a:lnTo>
                <a:lnTo>
                  <a:pt x="706051" y="350519"/>
                </a:lnTo>
                <a:lnTo>
                  <a:pt x="741662" y="365759"/>
                </a:lnTo>
                <a:lnTo>
                  <a:pt x="781208" y="377189"/>
                </a:lnTo>
                <a:lnTo>
                  <a:pt x="825678" y="382269"/>
                </a:lnTo>
                <a:lnTo>
                  <a:pt x="825317" y="398780"/>
                </a:lnTo>
                <a:lnTo>
                  <a:pt x="822058" y="452119"/>
                </a:lnTo>
                <a:lnTo>
                  <a:pt x="815224" y="505459"/>
                </a:lnTo>
                <a:lnTo>
                  <a:pt x="804406" y="554989"/>
                </a:lnTo>
                <a:lnTo>
                  <a:pt x="789199" y="594359"/>
                </a:lnTo>
                <a:lnTo>
                  <a:pt x="761394" y="621030"/>
                </a:lnTo>
                <a:lnTo>
                  <a:pt x="752997" y="622300"/>
                </a:lnTo>
                <a:lnTo>
                  <a:pt x="875582" y="622300"/>
                </a:lnTo>
                <a:lnTo>
                  <a:pt x="874095" y="593089"/>
                </a:lnTo>
                <a:lnTo>
                  <a:pt x="854414" y="593089"/>
                </a:lnTo>
                <a:lnTo>
                  <a:pt x="843637" y="590550"/>
                </a:lnTo>
                <a:lnTo>
                  <a:pt x="841106" y="543559"/>
                </a:lnTo>
                <a:lnTo>
                  <a:pt x="840445" y="516889"/>
                </a:lnTo>
                <a:lnTo>
                  <a:pt x="840511" y="490219"/>
                </a:lnTo>
                <a:lnTo>
                  <a:pt x="842895" y="444500"/>
                </a:lnTo>
                <a:lnTo>
                  <a:pt x="850373" y="397509"/>
                </a:lnTo>
                <a:lnTo>
                  <a:pt x="875716" y="368300"/>
                </a:lnTo>
                <a:lnTo>
                  <a:pt x="875716" y="173989"/>
                </a:lnTo>
                <a:lnTo>
                  <a:pt x="858433" y="138430"/>
                </a:lnTo>
                <a:lnTo>
                  <a:pt x="828189" y="91439"/>
                </a:lnTo>
                <a:lnTo>
                  <a:pt x="792599" y="54609"/>
                </a:lnTo>
                <a:lnTo>
                  <a:pt x="751483" y="25400"/>
                </a:lnTo>
                <a:lnTo>
                  <a:pt x="704656" y="7619"/>
                </a:lnTo>
                <a:lnTo>
                  <a:pt x="670176" y="1269"/>
                </a:lnTo>
                <a:lnTo>
                  <a:pt x="651936" y="0"/>
                </a:lnTo>
                <a:close/>
              </a:path>
              <a:path w="1187450" h="1258570">
                <a:moveTo>
                  <a:pt x="875716" y="173989"/>
                </a:moveTo>
                <a:lnTo>
                  <a:pt x="881531" y="372109"/>
                </a:lnTo>
                <a:lnTo>
                  <a:pt x="888125" y="381000"/>
                </a:lnTo>
                <a:lnTo>
                  <a:pt x="894877" y="393700"/>
                </a:lnTo>
                <a:lnTo>
                  <a:pt x="907245" y="435609"/>
                </a:lnTo>
                <a:lnTo>
                  <a:pt x="909681" y="462280"/>
                </a:lnTo>
                <a:lnTo>
                  <a:pt x="909664" y="474980"/>
                </a:lnTo>
                <a:lnTo>
                  <a:pt x="904894" y="514350"/>
                </a:lnTo>
                <a:lnTo>
                  <a:pt x="888188" y="560069"/>
                </a:lnTo>
                <a:lnTo>
                  <a:pt x="875724" y="579119"/>
                </a:lnTo>
                <a:lnTo>
                  <a:pt x="882702" y="621030"/>
                </a:lnTo>
                <a:lnTo>
                  <a:pt x="910319" y="591819"/>
                </a:lnTo>
                <a:lnTo>
                  <a:pt x="931228" y="549909"/>
                </a:lnTo>
                <a:lnTo>
                  <a:pt x="942532" y="508000"/>
                </a:lnTo>
                <a:lnTo>
                  <a:pt x="945000" y="474980"/>
                </a:lnTo>
                <a:lnTo>
                  <a:pt x="944874" y="462280"/>
                </a:lnTo>
                <a:lnTo>
                  <a:pt x="939831" y="419100"/>
                </a:lnTo>
                <a:lnTo>
                  <a:pt x="923979" y="370839"/>
                </a:lnTo>
                <a:lnTo>
                  <a:pt x="922230" y="356869"/>
                </a:lnTo>
                <a:lnTo>
                  <a:pt x="920313" y="342900"/>
                </a:lnTo>
                <a:lnTo>
                  <a:pt x="918226" y="328930"/>
                </a:lnTo>
                <a:lnTo>
                  <a:pt x="915970" y="316230"/>
                </a:lnTo>
                <a:lnTo>
                  <a:pt x="913545" y="302259"/>
                </a:lnTo>
                <a:lnTo>
                  <a:pt x="910952" y="289559"/>
                </a:lnTo>
                <a:lnTo>
                  <a:pt x="908189" y="276859"/>
                </a:lnTo>
                <a:lnTo>
                  <a:pt x="905257" y="264159"/>
                </a:lnTo>
                <a:lnTo>
                  <a:pt x="902156" y="252730"/>
                </a:lnTo>
                <a:lnTo>
                  <a:pt x="898886" y="240030"/>
                </a:lnTo>
                <a:lnTo>
                  <a:pt x="884116" y="194309"/>
                </a:lnTo>
                <a:lnTo>
                  <a:pt x="880001" y="184150"/>
                </a:lnTo>
                <a:lnTo>
                  <a:pt x="875716" y="173989"/>
                </a:lnTo>
                <a:close/>
              </a:path>
              <a:path w="1187450" h="1258570">
                <a:moveTo>
                  <a:pt x="583629" y="5080"/>
                </a:moveTo>
                <a:lnTo>
                  <a:pt x="572836" y="7619"/>
                </a:lnTo>
                <a:lnTo>
                  <a:pt x="560873" y="10159"/>
                </a:lnTo>
                <a:lnTo>
                  <a:pt x="547300" y="12700"/>
                </a:lnTo>
                <a:lnTo>
                  <a:pt x="531673" y="16509"/>
                </a:lnTo>
                <a:lnTo>
                  <a:pt x="508204" y="21589"/>
                </a:lnTo>
                <a:lnTo>
                  <a:pt x="495321" y="24130"/>
                </a:lnTo>
                <a:lnTo>
                  <a:pt x="481111" y="27939"/>
                </a:lnTo>
                <a:lnTo>
                  <a:pt x="440071" y="35559"/>
                </a:lnTo>
                <a:lnTo>
                  <a:pt x="404277" y="52069"/>
                </a:lnTo>
                <a:lnTo>
                  <a:pt x="373356" y="74930"/>
                </a:lnTo>
                <a:lnTo>
                  <a:pt x="346933" y="104139"/>
                </a:lnTo>
                <a:lnTo>
                  <a:pt x="324634" y="137159"/>
                </a:lnTo>
                <a:lnTo>
                  <a:pt x="311875" y="162559"/>
                </a:lnTo>
                <a:lnTo>
                  <a:pt x="316666" y="370839"/>
                </a:lnTo>
                <a:lnTo>
                  <a:pt x="323751" y="374650"/>
                </a:lnTo>
                <a:lnTo>
                  <a:pt x="330479" y="382269"/>
                </a:lnTo>
                <a:lnTo>
                  <a:pt x="343446" y="426719"/>
                </a:lnTo>
                <a:lnTo>
                  <a:pt x="346240" y="464819"/>
                </a:lnTo>
                <a:lnTo>
                  <a:pt x="346333" y="482600"/>
                </a:lnTo>
                <a:lnTo>
                  <a:pt x="346209" y="487680"/>
                </a:lnTo>
                <a:lnTo>
                  <a:pt x="342524" y="537209"/>
                </a:lnTo>
                <a:lnTo>
                  <a:pt x="335457" y="581659"/>
                </a:lnTo>
                <a:lnTo>
                  <a:pt x="332216" y="596900"/>
                </a:lnTo>
                <a:lnTo>
                  <a:pt x="396308" y="596900"/>
                </a:lnTo>
                <a:lnTo>
                  <a:pt x="380199" y="553719"/>
                </a:lnTo>
                <a:lnTo>
                  <a:pt x="369652" y="497839"/>
                </a:lnTo>
                <a:lnTo>
                  <a:pt x="365347" y="457200"/>
                </a:lnTo>
                <a:lnTo>
                  <a:pt x="362971" y="416559"/>
                </a:lnTo>
                <a:lnTo>
                  <a:pt x="362420" y="394969"/>
                </a:lnTo>
                <a:lnTo>
                  <a:pt x="362545" y="360680"/>
                </a:lnTo>
                <a:lnTo>
                  <a:pt x="363132" y="345439"/>
                </a:lnTo>
                <a:lnTo>
                  <a:pt x="363221" y="339089"/>
                </a:lnTo>
                <a:lnTo>
                  <a:pt x="370090" y="293369"/>
                </a:lnTo>
                <a:lnTo>
                  <a:pt x="389298" y="246380"/>
                </a:lnTo>
                <a:lnTo>
                  <a:pt x="422152" y="219709"/>
                </a:lnTo>
                <a:lnTo>
                  <a:pt x="444571" y="217169"/>
                </a:lnTo>
                <a:lnTo>
                  <a:pt x="591051" y="217169"/>
                </a:lnTo>
                <a:lnTo>
                  <a:pt x="583629" y="5080"/>
                </a:lnTo>
                <a:close/>
              </a:path>
              <a:path w="1187450" h="1258570">
                <a:moveTo>
                  <a:pt x="873513" y="581659"/>
                </a:moveTo>
                <a:lnTo>
                  <a:pt x="864478" y="589280"/>
                </a:lnTo>
                <a:lnTo>
                  <a:pt x="854414" y="593089"/>
                </a:lnTo>
                <a:lnTo>
                  <a:pt x="874095" y="593089"/>
                </a:lnTo>
                <a:lnTo>
                  <a:pt x="873513" y="581659"/>
                </a:lnTo>
                <a:close/>
              </a:path>
              <a:path w="1187450" h="1258570">
                <a:moveTo>
                  <a:pt x="591051" y="217169"/>
                </a:moveTo>
                <a:lnTo>
                  <a:pt x="444571" y="217169"/>
                </a:lnTo>
                <a:lnTo>
                  <a:pt x="470179" y="219709"/>
                </a:lnTo>
                <a:lnTo>
                  <a:pt x="498077" y="227330"/>
                </a:lnTo>
                <a:lnTo>
                  <a:pt x="538953" y="243839"/>
                </a:lnTo>
                <a:lnTo>
                  <a:pt x="571963" y="262889"/>
                </a:lnTo>
                <a:lnTo>
                  <a:pt x="582593" y="270509"/>
                </a:lnTo>
                <a:lnTo>
                  <a:pt x="593140" y="276859"/>
                </a:lnTo>
                <a:lnTo>
                  <a:pt x="591051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93366" y="1586092"/>
            <a:ext cx="15728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练习</a:t>
            </a:r>
            <a:r>
              <a:rPr sz="2400" b="1" spc="110" dirty="0">
                <a:solidFill>
                  <a:srgbClr val="007EDE"/>
                </a:solidFill>
                <a:latin typeface="Heiti SC"/>
                <a:cs typeface="Heiti SC"/>
              </a:rPr>
              <a:t> 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可选</a:t>
            </a:r>
            <a:r>
              <a:rPr sz="2400" b="1" spc="135" dirty="0">
                <a:solidFill>
                  <a:srgbClr val="007EDE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07563" y="2244460"/>
            <a:ext cx="1351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0" dirty="0">
                <a:latin typeface="Arial"/>
                <a:cs typeface="Arial"/>
              </a:rPr>
              <a:t>5</a:t>
            </a:r>
            <a:r>
              <a:rPr sz="2400" b="1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15053" y="2244460"/>
            <a:ext cx="1998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90" dirty="0">
                <a:latin typeface="Arial"/>
                <a:cs typeface="Arial"/>
              </a:rPr>
              <a:t>@Pyth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130" dirty="0">
                <a:latin typeface="Arial"/>
                <a:cs typeface="Arial"/>
              </a:rPr>
              <a:t>n123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3366" y="2903082"/>
            <a:ext cx="63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7EDE"/>
                </a:solidFill>
                <a:latin typeface="Heiti SC"/>
                <a:cs typeface="Heiti SC"/>
              </a:rPr>
              <a:t>测验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7563" y="3561205"/>
            <a:ext cx="28727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10</a:t>
            </a:r>
            <a:r>
              <a:rPr sz="2400" b="1" spc="-5" dirty="0">
                <a:latin typeface="Heiti SC"/>
                <a:cs typeface="Heiti SC"/>
              </a:rPr>
              <a:t>道单选</a:t>
            </a:r>
            <a:r>
              <a:rPr sz="2400" b="1" spc="285" dirty="0">
                <a:latin typeface="Arial"/>
                <a:cs typeface="Arial"/>
              </a:rPr>
              <a:t>+</a:t>
            </a:r>
            <a:r>
              <a:rPr sz="2400" b="1" spc="270" dirty="0">
                <a:latin typeface="Arial"/>
                <a:cs typeface="Arial"/>
              </a:rPr>
              <a:t>2</a:t>
            </a:r>
            <a:r>
              <a:rPr sz="2400" b="1" spc="-5" dirty="0">
                <a:latin typeface="Heiti SC"/>
                <a:cs typeface="Heiti SC"/>
              </a:rPr>
              <a:t>道编程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36004" y="3561205"/>
            <a:ext cx="199961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0" dirty="0">
                <a:latin typeface="Arial"/>
                <a:cs typeface="Arial"/>
              </a:rPr>
              <a:t>@</a:t>
            </a:r>
            <a:r>
              <a:rPr sz="2400" b="1" spc="65" dirty="0">
                <a:latin typeface="Arial"/>
                <a:cs typeface="Arial"/>
              </a:rPr>
              <a:t>Pyt</a:t>
            </a:r>
            <a:r>
              <a:rPr sz="2400" b="1" spc="75" dirty="0">
                <a:latin typeface="Arial"/>
                <a:cs typeface="Arial"/>
              </a:rPr>
              <a:t>h</a:t>
            </a:r>
            <a:r>
              <a:rPr sz="2400" b="1" spc="114" dirty="0">
                <a:latin typeface="Arial"/>
                <a:cs typeface="Arial"/>
              </a:rPr>
              <a:t>on</a:t>
            </a:r>
            <a:r>
              <a:rPr sz="2400" b="1" spc="95" dirty="0">
                <a:latin typeface="Arial"/>
                <a:cs typeface="Arial"/>
              </a:rPr>
              <a:t>1</a:t>
            </a:r>
            <a:r>
              <a:rPr sz="2400" b="1" spc="145" dirty="0">
                <a:latin typeface="Arial"/>
                <a:cs typeface="Arial"/>
              </a:rPr>
              <a:t>23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631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292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324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688" y="3110483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>
                <a:moveTo>
                  <a:pt x="0" y="0"/>
                </a:moveTo>
                <a:lnTo>
                  <a:pt x="7286244" y="0"/>
                </a:lnTo>
              </a:path>
            </a:pathLst>
          </a:custGeom>
          <a:ln w="15239">
            <a:solidFill>
              <a:srgbClr val="1C85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5226" y="1996859"/>
            <a:ext cx="527558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Arial Unicode MS"/>
                <a:cs typeface="Arial Unicode MS"/>
              </a:rPr>
              <a:t>深入理解</a:t>
            </a:r>
            <a:r>
              <a:rPr sz="4400" spc="-65" dirty="0">
                <a:latin typeface="Arial"/>
                <a:cs typeface="Arial"/>
              </a:rPr>
              <a:t>P</a:t>
            </a:r>
            <a:r>
              <a:rPr sz="4400" spc="-45" dirty="0">
                <a:latin typeface="Arial"/>
                <a:cs typeface="Arial"/>
              </a:rPr>
              <a:t>y</a:t>
            </a:r>
            <a:r>
              <a:rPr sz="4400" spc="325" dirty="0">
                <a:latin typeface="Arial"/>
                <a:cs typeface="Arial"/>
              </a:rPr>
              <a:t>thon</a:t>
            </a:r>
            <a:r>
              <a:rPr sz="4400" dirty="0">
                <a:latin typeface="Arial Unicode MS"/>
                <a:cs typeface="Arial Unicode MS"/>
              </a:rPr>
              <a:t>语言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576" y="693917"/>
            <a:ext cx="2886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1C85EE"/>
                </a:solidFill>
                <a:latin typeface="Arial"/>
                <a:cs typeface="Arial"/>
              </a:rPr>
              <a:t>P</a:t>
            </a:r>
            <a:r>
              <a:rPr sz="2400" spc="-25" dirty="0">
                <a:solidFill>
                  <a:srgbClr val="1C85EE"/>
                </a:solidFill>
                <a:latin typeface="Arial"/>
                <a:cs typeface="Arial"/>
              </a:rPr>
              <a:t>y</a:t>
            </a:r>
            <a:r>
              <a:rPr sz="2400" spc="165" dirty="0">
                <a:solidFill>
                  <a:srgbClr val="1C85EE"/>
                </a:solidFill>
                <a:latin typeface="Arial"/>
                <a:cs typeface="Arial"/>
              </a:rPr>
              <a:t>tho</a:t>
            </a:r>
            <a:r>
              <a:rPr sz="2400" spc="195" dirty="0">
                <a:solidFill>
                  <a:srgbClr val="1C85EE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C85EE"/>
                </a:solidFill>
                <a:latin typeface="Arial Unicode MS"/>
                <a:cs typeface="Arial Unicode MS"/>
              </a:rPr>
              <a:t>语言程序设计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1216" y="3579876"/>
            <a:ext cx="1537716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3631691"/>
            <a:ext cx="1839468" cy="58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376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4951" y="2303830"/>
            <a:ext cx="20554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单元开篇</a:t>
            </a:r>
          </a:p>
        </p:txBody>
      </p:sp>
    </p:spTree>
    <p:extLst>
      <p:ext uri="{BB962C8B-B14F-4D97-AF65-F5344CB8AC3E}">
        <p14:creationId xmlns:p14="http://schemas.microsoft.com/office/powerpoint/2010/main" val="4106485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30" y="542978"/>
            <a:ext cx="3843654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 Unicode MS"/>
                <a:cs typeface="Arial Unicode MS"/>
              </a:rPr>
              <a:t>深入理</a:t>
            </a:r>
            <a:r>
              <a:rPr sz="3200" spc="5" dirty="0">
                <a:latin typeface="Arial Unicode MS"/>
                <a:cs typeface="Arial Unicode MS"/>
              </a:rPr>
              <a:t>解</a:t>
            </a:r>
            <a:r>
              <a:rPr sz="3200" spc="100" dirty="0">
                <a:latin typeface="Arial"/>
                <a:cs typeface="Arial"/>
              </a:rPr>
              <a:t>Pyth</a:t>
            </a:r>
            <a:r>
              <a:rPr sz="3200" spc="225" dirty="0">
                <a:latin typeface="Arial"/>
                <a:cs typeface="Arial"/>
              </a:rPr>
              <a:t>o</a:t>
            </a:r>
            <a:r>
              <a:rPr sz="3200" spc="229" dirty="0">
                <a:latin typeface="Arial"/>
                <a:cs typeface="Arial"/>
              </a:rPr>
              <a:t>n</a:t>
            </a:r>
            <a:r>
              <a:rPr sz="3200" dirty="0">
                <a:latin typeface="Arial Unicode MS"/>
                <a:cs typeface="Arial Unicode MS"/>
              </a:rPr>
              <a:t>语言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2136" y="1670226"/>
            <a:ext cx="2580005" cy="212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计算机技术的演进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dirty="0">
                <a:latin typeface="Heiti SC"/>
                <a:cs typeface="Heiti SC"/>
              </a:rPr>
              <a:t>编程语言的多样初心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000" b="1" spc="60" dirty="0">
                <a:latin typeface="Arial"/>
                <a:cs typeface="Arial"/>
              </a:rPr>
              <a:t>Pyth</a:t>
            </a:r>
            <a:r>
              <a:rPr sz="2000" b="1" spc="80" dirty="0">
                <a:latin typeface="Arial"/>
                <a:cs typeface="Arial"/>
              </a:rPr>
              <a:t>o</a:t>
            </a:r>
            <a:r>
              <a:rPr sz="2000" b="1" spc="75" dirty="0">
                <a:latin typeface="Arial"/>
                <a:cs typeface="Arial"/>
              </a:rPr>
              <a:t>n</a:t>
            </a:r>
            <a:r>
              <a:rPr sz="2000" b="1" dirty="0">
                <a:latin typeface="Heiti SC"/>
                <a:cs typeface="Heiti SC"/>
              </a:rPr>
              <a:t>语言的特点</a:t>
            </a:r>
            <a:endParaRPr sz="20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000" b="1" spc="4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超级语</a:t>
            </a:r>
            <a:r>
              <a:rPr sz="2000" b="1" spc="5" dirty="0">
                <a:latin typeface="Heiti SC"/>
                <a:cs typeface="Heiti SC"/>
              </a:rPr>
              <a:t>言</a:t>
            </a:r>
            <a:r>
              <a:rPr sz="2000" spc="-10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2000" b="1" dirty="0">
                <a:latin typeface="Heiti SC"/>
                <a:cs typeface="Heiti SC"/>
              </a:rPr>
              <a:t>的诞生</a:t>
            </a:r>
            <a:endParaRPr sz="20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571" y="4328159"/>
            <a:ext cx="160172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204" y="2085085"/>
            <a:ext cx="1188720" cy="1258570"/>
          </a:xfrm>
          <a:custGeom>
            <a:avLst/>
            <a:gdLst/>
            <a:ahLst/>
            <a:cxnLst/>
            <a:rect l="l" t="t" r="r" b="b"/>
            <a:pathLst>
              <a:path w="1188720" h="1258570">
                <a:moveTo>
                  <a:pt x="312333" y="896619"/>
                </a:moveTo>
                <a:lnTo>
                  <a:pt x="269691" y="911859"/>
                </a:lnTo>
                <a:lnTo>
                  <a:pt x="247913" y="918209"/>
                </a:lnTo>
                <a:lnTo>
                  <a:pt x="161616" y="948689"/>
                </a:lnTo>
                <a:lnTo>
                  <a:pt x="121277" y="966469"/>
                </a:lnTo>
                <a:lnTo>
                  <a:pt x="84577" y="988059"/>
                </a:lnTo>
                <a:lnTo>
                  <a:pt x="52841" y="1012189"/>
                </a:lnTo>
                <a:lnTo>
                  <a:pt x="27396" y="1043939"/>
                </a:lnTo>
                <a:lnTo>
                  <a:pt x="9567" y="1080770"/>
                </a:lnTo>
                <a:lnTo>
                  <a:pt x="677" y="1125220"/>
                </a:lnTo>
                <a:lnTo>
                  <a:pt x="0" y="1150620"/>
                </a:lnTo>
                <a:lnTo>
                  <a:pt x="1509" y="1162050"/>
                </a:lnTo>
                <a:lnTo>
                  <a:pt x="15145" y="1210309"/>
                </a:lnTo>
                <a:lnTo>
                  <a:pt x="26086" y="1234439"/>
                </a:lnTo>
                <a:lnTo>
                  <a:pt x="32479" y="1247139"/>
                </a:lnTo>
                <a:lnTo>
                  <a:pt x="39444" y="1258570"/>
                </a:lnTo>
                <a:lnTo>
                  <a:pt x="312333" y="1258570"/>
                </a:lnTo>
                <a:lnTo>
                  <a:pt x="312333" y="896619"/>
                </a:lnTo>
                <a:close/>
              </a:path>
              <a:path w="1188720" h="1258570">
                <a:moveTo>
                  <a:pt x="312333" y="580389"/>
                </a:moveTo>
                <a:lnTo>
                  <a:pt x="312333" y="624839"/>
                </a:lnTo>
                <a:lnTo>
                  <a:pt x="317286" y="628650"/>
                </a:lnTo>
                <a:lnTo>
                  <a:pt x="322239" y="629919"/>
                </a:lnTo>
                <a:lnTo>
                  <a:pt x="329886" y="638810"/>
                </a:lnTo>
                <a:lnTo>
                  <a:pt x="334728" y="648969"/>
                </a:lnTo>
                <a:lnTo>
                  <a:pt x="339939" y="659129"/>
                </a:lnTo>
                <a:lnTo>
                  <a:pt x="345654" y="669289"/>
                </a:lnTo>
                <a:lnTo>
                  <a:pt x="352008" y="680719"/>
                </a:lnTo>
                <a:lnTo>
                  <a:pt x="359136" y="693419"/>
                </a:lnTo>
                <a:lnTo>
                  <a:pt x="367173" y="706119"/>
                </a:lnTo>
                <a:lnTo>
                  <a:pt x="372657" y="716279"/>
                </a:lnTo>
                <a:lnTo>
                  <a:pt x="378669" y="726439"/>
                </a:lnTo>
                <a:lnTo>
                  <a:pt x="385141" y="737869"/>
                </a:lnTo>
                <a:lnTo>
                  <a:pt x="392006" y="748029"/>
                </a:lnTo>
                <a:lnTo>
                  <a:pt x="399196" y="759460"/>
                </a:lnTo>
                <a:lnTo>
                  <a:pt x="406644" y="769619"/>
                </a:lnTo>
                <a:lnTo>
                  <a:pt x="414281" y="781050"/>
                </a:lnTo>
                <a:lnTo>
                  <a:pt x="422042" y="792479"/>
                </a:lnTo>
                <a:lnTo>
                  <a:pt x="418855" y="803910"/>
                </a:lnTo>
                <a:lnTo>
                  <a:pt x="414675" y="815339"/>
                </a:lnTo>
                <a:lnTo>
                  <a:pt x="386459" y="855980"/>
                </a:lnTo>
                <a:lnTo>
                  <a:pt x="351029" y="881380"/>
                </a:lnTo>
                <a:lnTo>
                  <a:pt x="336082" y="887730"/>
                </a:lnTo>
                <a:lnTo>
                  <a:pt x="328589" y="891539"/>
                </a:lnTo>
                <a:lnTo>
                  <a:pt x="321096" y="894080"/>
                </a:lnTo>
                <a:lnTo>
                  <a:pt x="312333" y="896619"/>
                </a:lnTo>
                <a:lnTo>
                  <a:pt x="312368" y="1258570"/>
                </a:lnTo>
                <a:lnTo>
                  <a:pt x="593892" y="1258570"/>
                </a:lnTo>
                <a:lnTo>
                  <a:pt x="593892" y="1214120"/>
                </a:lnTo>
                <a:lnTo>
                  <a:pt x="585129" y="1212850"/>
                </a:lnTo>
                <a:lnTo>
                  <a:pt x="578906" y="1205230"/>
                </a:lnTo>
                <a:lnTo>
                  <a:pt x="578906" y="1186180"/>
                </a:lnTo>
                <a:lnTo>
                  <a:pt x="585129" y="1178559"/>
                </a:lnTo>
                <a:lnTo>
                  <a:pt x="593892" y="1177289"/>
                </a:lnTo>
                <a:lnTo>
                  <a:pt x="593892" y="1165859"/>
                </a:lnTo>
                <a:lnTo>
                  <a:pt x="585129" y="1164589"/>
                </a:lnTo>
                <a:lnTo>
                  <a:pt x="578906" y="1156970"/>
                </a:lnTo>
                <a:lnTo>
                  <a:pt x="578906" y="1137920"/>
                </a:lnTo>
                <a:lnTo>
                  <a:pt x="585129" y="1129030"/>
                </a:lnTo>
                <a:lnTo>
                  <a:pt x="593892" y="1129030"/>
                </a:lnTo>
                <a:lnTo>
                  <a:pt x="593892" y="1109980"/>
                </a:lnTo>
                <a:lnTo>
                  <a:pt x="555615" y="1096009"/>
                </a:lnTo>
                <a:lnTo>
                  <a:pt x="520266" y="1078230"/>
                </a:lnTo>
                <a:lnTo>
                  <a:pt x="487052" y="1056639"/>
                </a:lnTo>
                <a:lnTo>
                  <a:pt x="444717" y="1018539"/>
                </a:lnTo>
                <a:lnTo>
                  <a:pt x="413402" y="981709"/>
                </a:lnTo>
                <a:lnTo>
                  <a:pt x="402891" y="969009"/>
                </a:lnTo>
                <a:lnTo>
                  <a:pt x="392293" y="953769"/>
                </a:lnTo>
                <a:lnTo>
                  <a:pt x="381580" y="938530"/>
                </a:lnTo>
                <a:lnTo>
                  <a:pt x="370723" y="922019"/>
                </a:lnTo>
                <a:lnTo>
                  <a:pt x="413120" y="894080"/>
                </a:lnTo>
                <a:lnTo>
                  <a:pt x="439348" y="866139"/>
                </a:lnTo>
                <a:lnTo>
                  <a:pt x="462755" y="834389"/>
                </a:lnTo>
                <a:lnTo>
                  <a:pt x="470235" y="824229"/>
                </a:lnTo>
                <a:lnTo>
                  <a:pt x="593311" y="824229"/>
                </a:lnTo>
                <a:lnTo>
                  <a:pt x="592617" y="769619"/>
                </a:lnTo>
                <a:lnTo>
                  <a:pt x="552226" y="769619"/>
                </a:lnTo>
                <a:lnTo>
                  <a:pt x="538984" y="767079"/>
                </a:lnTo>
                <a:lnTo>
                  <a:pt x="501815" y="745489"/>
                </a:lnTo>
                <a:lnTo>
                  <a:pt x="476365" y="703579"/>
                </a:lnTo>
                <a:lnTo>
                  <a:pt x="474602" y="690879"/>
                </a:lnTo>
                <a:lnTo>
                  <a:pt x="474768" y="678179"/>
                </a:lnTo>
                <a:lnTo>
                  <a:pt x="504775" y="643889"/>
                </a:lnTo>
                <a:lnTo>
                  <a:pt x="545878" y="628650"/>
                </a:lnTo>
                <a:lnTo>
                  <a:pt x="593892" y="623569"/>
                </a:lnTo>
                <a:lnTo>
                  <a:pt x="593892" y="622300"/>
                </a:lnTo>
                <a:lnTo>
                  <a:pt x="428250" y="622300"/>
                </a:lnTo>
                <a:lnTo>
                  <a:pt x="419239" y="619760"/>
                </a:lnTo>
                <a:lnTo>
                  <a:pt x="411011" y="614679"/>
                </a:lnTo>
                <a:lnTo>
                  <a:pt x="403539" y="607060"/>
                </a:lnTo>
                <a:lnTo>
                  <a:pt x="396795" y="596900"/>
                </a:lnTo>
                <a:lnTo>
                  <a:pt x="332651" y="596900"/>
                </a:lnTo>
                <a:lnTo>
                  <a:pt x="321932" y="589279"/>
                </a:lnTo>
                <a:lnTo>
                  <a:pt x="312333" y="580389"/>
                </a:lnTo>
                <a:close/>
              </a:path>
              <a:path w="1188720" h="1258570">
                <a:moveTo>
                  <a:pt x="774572" y="815339"/>
                </a:moveTo>
                <a:lnTo>
                  <a:pt x="733706" y="815339"/>
                </a:lnTo>
                <a:lnTo>
                  <a:pt x="738486" y="828039"/>
                </a:lnTo>
                <a:lnTo>
                  <a:pt x="756610" y="864869"/>
                </a:lnTo>
                <a:lnTo>
                  <a:pt x="780742" y="895350"/>
                </a:lnTo>
                <a:lnTo>
                  <a:pt x="823000" y="923289"/>
                </a:lnTo>
                <a:lnTo>
                  <a:pt x="811358" y="937259"/>
                </a:lnTo>
                <a:lnTo>
                  <a:pt x="800057" y="951230"/>
                </a:lnTo>
                <a:lnTo>
                  <a:pt x="789043" y="965200"/>
                </a:lnTo>
                <a:lnTo>
                  <a:pt x="778263" y="976630"/>
                </a:lnTo>
                <a:lnTo>
                  <a:pt x="725996" y="1031239"/>
                </a:lnTo>
                <a:lnTo>
                  <a:pt x="694015" y="1056639"/>
                </a:lnTo>
                <a:lnTo>
                  <a:pt x="659801" y="1079500"/>
                </a:lnTo>
                <a:lnTo>
                  <a:pt x="621910" y="1098550"/>
                </a:lnTo>
                <a:lnTo>
                  <a:pt x="593892" y="1109980"/>
                </a:lnTo>
                <a:lnTo>
                  <a:pt x="593892" y="1129030"/>
                </a:lnTo>
                <a:lnTo>
                  <a:pt x="605195" y="1129030"/>
                </a:lnTo>
                <a:lnTo>
                  <a:pt x="612688" y="1136650"/>
                </a:lnTo>
                <a:lnTo>
                  <a:pt x="612688" y="1156970"/>
                </a:lnTo>
                <a:lnTo>
                  <a:pt x="605195" y="1165859"/>
                </a:lnTo>
                <a:lnTo>
                  <a:pt x="593892" y="1165859"/>
                </a:lnTo>
                <a:lnTo>
                  <a:pt x="593892" y="1177289"/>
                </a:lnTo>
                <a:lnTo>
                  <a:pt x="605195" y="1177289"/>
                </a:lnTo>
                <a:lnTo>
                  <a:pt x="612688" y="1184909"/>
                </a:lnTo>
                <a:lnTo>
                  <a:pt x="612688" y="1205230"/>
                </a:lnTo>
                <a:lnTo>
                  <a:pt x="605195" y="1214120"/>
                </a:lnTo>
                <a:lnTo>
                  <a:pt x="593892" y="1214120"/>
                </a:lnTo>
                <a:lnTo>
                  <a:pt x="593927" y="1258570"/>
                </a:lnTo>
                <a:lnTo>
                  <a:pt x="876721" y="1258570"/>
                </a:lnTo>
                <a:lnTo>
                  <a:pt x="876473" y="897889"/>
                </a:lnTo>
                <a:lnTo>
                  <a:pt x="856388" y="890269"/>
                </a:lnTo>
                <a:lnTo>
                  <a:pt x="841177" y="882650"/>
                </a:lnTo>
                <a:lnTo>
                  <a:pt x="827687" y="876300"/>
                </a:lnTo>
                <a:lnTo>
                  <a:pt x="815703" y="867409"/>
                </a:lnTo>
                <a:lnTo>
                  <a:pt x="805155" y="859789"/>
                </a:lnTo>
                <a:lnTo>
                  <a:pt x="795972" y="849629"/>
                </a:lnTo>
                <a:lnTo>
                  <a:pt x="788083" y="839469"/>
                </a:lnTo>
                <a:lnTo>
                  <a:pt x="781416" y="829310"/>
                </a:lnTo>
                <a:lnTo>
                  <a:pt x="775902" y="819150"/>
                </a:lnTo>
                <a:lnTo>
                  <a:pt x="774572" y="815339"/>
                </a:lnTo>
                <a:close/>
              </a:path>
              <a:path w="1188720" h="1258570">
                <a:moveTo>
                  <a:pt x="876721" y="897889"/>
                </a:moveTo>
                <a:lnTo>
                  <a:pt x="876756" y="1258570"/>
                </a:lnTo>
                <a:lnTo>
                  <a:pt x="1154446" y="1248409"/>
                </a:lnTo>
                <a:lnTo>
                  <a:pt x="1160905" y="1236980"/>
                </a:lnTo>
                <a:lnTo>
                  <a:pt x="1176594" y="1200150"/>
                </a:lnTo>
                <a:lnTo>
                  <a:pt x="1187699" y="1151889"/>
                </a:lnTo>
                <a:lnTo>
                  <a:pt x="1188506" y="1140459"/>
                </a:lnTo>
                <a:lnTo>
                  <a:pt x="1187906" y="1116330"/>
                </a:lnTo>
                <a:lnTo>
                  <a:pt x="1179147" y="1074420"/>
                </a:lnTo>
                <a:lnTo>
                  <a:pt x="1161417" y="1038859"/>
                </a:lnTo>
                <a:lnTo>
                  <a:pt x="1136047" y="1009650"/>
                </a:lnTo>
                <a:lnTo>
                  <a:pt x="1104365" y="985519"/>
                </a:lnTo>
                <a:lnTo>
                  <a:pt x="1067701" y="966469"/>
                </a:lnTo>
                <a:lnTo>
                  <a:pt x="1027386" y="948689"/>
                </a:lnTo>
                <a:lnTo>
                  <a:pt x="984748" y="933450"/>
                </a:lnTo>
                <a:lnTo>
                  <a:pt x="962974" y="927100"/>
                </a:lnTo>
                <a:lnTo>
                  <a:pt x="941118" y="919480"/>
                </a:lnTo>
                <a:lnTo>
                  <a:pt x="919347" y="913130"/>
                </a:lnTo>
                <a:lnTo>
                  <a:pt x="876721" y="897889"/>
                </a:lnTo>
                <a:close/>
              </a:path>
              <a:path w="1188720" h="1258570">
                <a:moveTo>
                  <a:pt x="593311" y="824229"/>
                </a:moveTo>
                <a:lnTo>
                  <a:pt x="470235" y="824229"/>
                </a:lnTo>
                <a:lnTo>
                  <a:pt x="507214" y="847089"/>
                </a:lnTo>
                <a:lnTo>
                  <a:pt x="519476" y="852169"/>
                </a:lnTo>
                <a:lnTo>
                  <a:pt x="543392" y="862330"/>
                </a:lnTo>
                <a:lnTo>
                  <a:pt x="554875" y="866139"/>
                </a:lnTo>
                <a:lnTo>
                  <a:pt x="565928" y="868680"/>
                </a:lnTo>
                <a:lnTo>
                  <a:pt x="576464" y="869950"/>
                </a:lnTo>
                <a:lnTo>
                  <a:pt x="593892" y="869950"/>
                </a:lnTo>
                <a:lnTo>
                  <a:pt x="593311" y="824229"/>
                </a:lnTo>
                <a:close/>
              </a:path>
              <a:path w="1188720" h="1258570">
                <a:moveTo>
                  <a:pt x="595162" y="750569"/>
                </a:moveTo>
                <a:lnTo>
                  <a:pt x="593892" y="750569"/>
                </a:lnTo>
                <a:lnTo>
                  <a:pt x="593892" y="869950"/>
                </a:lnTo>
                <a:lnTo>
                  <a:pt x="614623" y="869950"/>
                </a:lnTo>
                <a:lnTo>
                  <a:pt x="636378" y="864869"/>
                </a:lnTo>
                <a:lnTo>
                  <a:pt x="696420" y="839469"/>
                </a:lnTo>
                <a:lnTo>
                  <a:pt x="733706" y="815339"/>
                </a:lnTo>
                <a:lnTo>
                  <a:pt x="774572" y="815339"/>
                </a:lnTo>
                <a:lnTo>
                  <a:pt x="771469" y="806450"/>
                </a:lnTo>
                <a:lnTo>
                  <a:pt x="768047" y="795019"/>
                </a:lnTo>
                <a:lnTo>
                  <a:pt x="765564" y="782319"/>
                </a:lnTo>
                <a:lnTo>
                  <a:pt x="774034" y="773429"/>
                </a:lnTo>
                <a:lnTo>
                  <a:pt x="777569" y="769619"/>
                </a:lnTo>
                <a:lnTo>
                  <a:pt x="636178" y="769619"/>
                </a:lnTo>
                <a:lnTo>
                  <a:pt x="625465" y="767079"/>
                </a:lnTo>
                <a:lnTo>
                  <a:pt x="615530" y="759460"/>
                </a:lnTo>
                <a:lnTo>
                  <a:pt x="605666" y="753110"/>
                </a:lnTo>
                <a:lnTo>
                  <a:pt x="595162" y="750569"/>
                </a:lnTo>
                <a:close/>
              </a:path>
              <a:path w="1188720" h="1258570">
                <a:moveTo>
                  <a:pt x="592375" y="750569"/>
                </a:moveTo>
                <a:lnTo>
                  <a:pt x="582717" y="753110"/>
                </a:lnTo>
                <a:lnTo>
                  <a:pt x="573321" y="759460"/>
                </a:lnTo>
                <a:lnTo>
                  <a:pt x="563414" y="765810"/>
                </a:lnTo>
                <a:lnTo>
                  <a:pt x="552226" y="769619"/>
                </a:lnTo>
                <a:lnTo>
                  <a:pt x="592617" y="769619"/>
                </a:lnTo>
                <a:lnTo>
                  <a:pt x="592375" y="750569"/>
                </a:lnTo>
                <a:close/>
              </a:path>
              <a:path w="1188720" h="1258570">
                <a:moveTo>
                  <a:pt x="641516" y="579119"/>
                </a:moveTo>
                <a:lnTo>
                  <a:pt x="610802" y="579119"/>
                </a:lnTo>
                <a:lnTo>
                  <a:pt x="593942" y="581660"/>
                </a:lnTo>
                <a:lnTo>
                  <a:pt x="607513" y="624839"/>
                </a:lnTo>
                <a:lnTo>
                  <a:pt x="623457" y="626110"/>
                </a:lnTo>
                <a:lnTo>
                  <a:pt x="638850" y="628650"/>
                </a:lnTo>
                <a:lnTo>
                  <a:pt x="679050" y="643889"/>
                </a:lnTo>
                <a:lnTo>
                  <a:pt x="708707" y="683260"/>
                </a:lnTo>
                <a:lnTo>
                  <a:pt x="710063" y="697229"/>
                </a:lnTo>
                <a:lnTo>
                  <a:pt x="708200" y="707389"/>
                </a:lnTo>
                <a:lnTo>
                  <a:pt x="681007" y="748029"/>
                </a:lnTo>
                <a:lnTo>
                  <a:pt x="636178" y="769619"/>
                </a:lnTo>
                <a:lnTo>
                  <a:pt x="777569" y="769619"/>
                </a:lnTo>
                <a:lnTo>
                  <a:pt x="805276" y="734060"/>
                </a:lnTo>
                <a:lnTo>
                  <a:pt x="824761" y="699769"/>
                </a:lnTo>
                <a:lnTo>
                  <a:pt x="830279" y="688339"/>
                </a:lnTo>
                <a:lnTo>
                  <a:pt x="849947" y="655319"/>
                </a:lnTo>
                <a:lnTo>
                  <a:pt x="861735" y="632460"/>
                </a:lnTo>
                <a:lnTo>
                  <a:pt x="866815" y="629919"/>
                </a:lnTo>
                <a:lnTo>
                  <a:pt x="876716" y="624839"/>
                </a:lnTo>
                <a:lnTo>
                  <a:pt x="876590" y="622300"/>
                </a:lnTo>
                <a:lnTo>
                  <a:pt x="754002" y="622300"/>
                </a:lnTo>
                <a:lnTo>
                  <a:pt x="744997" y="621029"/>
                </a:lnTo>
                <a:lnTo>
                  <a:pt x="735370" y="615950"/>
                </a:lnTo>
                <a:lnTo>
                  <a:pt x="734100" y="613410"/>
                </a:lnTo>
                <a:lnTo>
                  <a:pt x="731560" y="612139"/>
                </a:lnTo>
                <a:lnTo>
                  <a:pt x="691471" y="589279"/>
                </a:lnTo>
                <a:lnTo>
                  <a:pt x="655410" y="580389"/>
                </a:lnTo>
                <a:lnTo>
                  <a:pt x="641516" y="579119"/>
                </a:lnTo>
                <a:close/>
              </a:path>
              <a:path w="1188720" h="1258570">
                <a:moveTo>
                  <a:pt x="311408" y="163829"/>
                </a:moveTo>
                <a:lnTo>
                  <a:pt x="306374" y="176529"/>
                </a:lnTo>
                <a:lnTo>
                  <a:pt x="301662" y="187960"/>
                </a:lnTo>
                <a:lnTo>
                  <a:pt x="297264" y="199389"/>
                </a:lnTo>
                <a:lnTo>
                  <a:pt x="293170" y="212089"/>
                </a:lnTo>
                <a:lnTo>
                  <a:pt x="289371" y="224789"/>
                </a:lnTo>
                <a:lnTo>
                  <a:pt x="285857" y="236219"/>
                </a:lnTo>
                <a:lnTo>
                  <a:pt x="276938" y="274319"/>
                </a:lnTo>
                <a:lnTo>
                  <a:pt x="270260" y="312419"/>
                </a:lnTo>
                <a:lnTo>
                  <a:pt x="265576" y="350519"/>
                </a:lnTo>
                <a:lnTo>
                  <a:pt x="263438" y="374650"/>
                </a:lnTo>
                <a:lnTo>
                  <a:pt x="260183" y="381000"/>
                </a:lnTo>
                <a:lnTo>
                  <a:pt x="245875" y="427989"/>
                </a:lnTo>
                <a:lnTo>
                  <a:pt x="241691" y="471169"/>
                </a:lnTo>
                <a:lnTo>
                  <a:pt x="242010" y="481329"/>
                </a:lnTo>
                <a:lnTo>
                  <a:pt x="247319" y="519429"/>
                </a:lnTo>
                <a:lnTo>
                  <a:pt x="257893" y="556260"/>
                </a:lnTo>
                <a:lnTo>
                  <a:pt x="283350" y="600710"/>
                </a:lnTo>
                <a:lnTo>
                  <a:pt x="312326" y="624839"/>
                </a:lnTo>
                <a:lnTo>
                  <a:pt x="311145" y="579119"/>
                </a:lnTo>
                <a:lnTo>
                  <a:pt x="304850" y="570229"/>
                </a:lnTo>
                <a:lnTo>
                  <a:pt x="299170" y="561339"/>
                </a:lnTo>
                <a:lnTo>
                  <a:pt x="282979" y="515619"/>
                </a:lnTo>
                <a:lnTo>
                  <a:pt x="278180" y="468629"/>
                </a:lnTo>
                <a:lnTo>
                  <a:pt x="278159" y="464819"/>
                </a:lnTo>
                <a:lnTo>
                  <a:pt x="278874" y="452119"/>
                </a:lnTo>
                <a:lnTo>
                  <a:pt x="285938" y="412750"/>
                </a:lnTo>
                <a:lnTo>
                  <a:pt x="304574" y="375919"/>
                </a:lnTo>
                <a:lnTo>
                  <a:pt x="312332" y="370839"/>
                </a:lnTo>
                <a:lnTo>
                  <a:pt x="311408" y="163829"/>
                </a:lnTo>
                <a:close/>
              </a:path>
              <a:path w="1188720" h="1258570">
                <a:moveTo>
                  <a:pt x="565954" y="577850"/>
                </a:moveTo>
                <a:lnTo>
                  <a:pt x="550658" y="577850"/>
                </a:lnTo>
                <a:lnTo>
                  <a:pt x="523031" y="580389"/>
                </a:lnTo>
                <a:lnTo>
                  <a:pt x="510652" y="584200"/>
                </a:lnTo>
                <a:lnTo>
                  <a:pt x="499198" y="586739"/>
                </a:lnTo>
                <a:lnTo>
                  <a:pt x="462145" y="605789"/>
                </a:lnTo>
                <a:lnTo>
                  <a:pt x="454954" y="610869"/>
                </a:lnTo>
                <a:lnTo>
                  <a:pt x="452414" y="612139"/>
                </a:lnTo>
                <a:lnTo>
                  <a:pt x="451271" y="613410"/>
                </a:lnTo>
                <a:lnTo>
                  <a:pt x="448731" y="615950"/>
                </a:lnTo>
                <a:lnTo>
                  <a:pt x="438072" y="621029"/>
                </a:lnTo>
                <a:lnTo>
                  <a:pt x="428250" y="622300"/>
                </a:lnTo>
                <a:lnTo>
                  <a:pt x="593892" y="622300"/>
                </a:lnTo>
                <a:lnTo>
                  <a:pt x="593892" y="581660"/>
                </a:lnTo>
                <a:lnTo>
                  <a:pt x="582269" y="580389"/>
                </a:lnTo>
                <a:lnTo>
                  <a:pt x="565954" y="577850"/>
                </a:lnTo>
                <a:close/>
              </a:path>
              <a:path w="1188720" h="1258570">
                <a:moveTo>
                  <a:pt x="652751" y="0"/>
                </a:moveTo>
                <a:lnTo>
                  <a:pt x="633814" y="0"/>
                </a:lnTo>
                <a:lnTo>
                  <a:pt x="614196" y="1269"/>
                </a:lnTo>
                <a:lnTo>
                  <a:pt x="593892" y="3810"/>
                </a:lnTo>
                <a:lnTo>
                  <a:pt x="593892" y="276860"/>
                </a:lnTo>
                <a:lnTo>
                  <a:pt x="603805" y="284479"/>
                </a:lnTo>
                <a:lnTo>
                  <a:pt x="613680" y="290829"/>
                </a:lnTo>
                <a:lnTo>
                  <a:pt x="633464" y="304800"/>
                </a:lnTo>
                <a:lnTo>
                  <a:pt x="643446" y="312419"/>
                </a:lnTo>
                <a:lnTo>
                  <a:pt x="663771" y="325119"/>
                </a:lnTo>
                <a:lnTo>
                  <a:pt x="674188" y="332739"/>
                </a:lnTo>
                <a:lnTo>
                  <a:pt x="684824" y="339089"/>
                </a:lnTo>
                <a:lnTo>
                  <a:pt x="695714" y="344169"/>
                </a:lnTo>
                <a:lnTo>
                  <a:pt x="706896" y="350519"/>
                </a:lnTo>
                <a:lnTo>
                  <a:pt x="742556" y="365760"/>
                </a:lnTo>
                <a:lnTo>
                  <a:pt x="782156" y="377189"/>
                </a:lnTo>
                <a:lnTo>
                  <a:pt x="826683" y="382269"/>
                </a:lnTo>
                <a:lnTo>
                  <a:pt x="826321" y="398779"/>
                </a:lnTo>
                <a:lnTo>
                  <a:pt x="823063" y="452119"/>
                </a:lnTo>
                <a:lnTo>
                  <a:pt x="816228" y="505460"/>
                </a:lnTo>
                <a:lnTo>
                  <a:pt x="805410" y="554989"/>
                </a:lnTo>
                <a:lnTo>
                  <a:pt x="790204" y="594360"/>
                </a:lnTo>
                <a:lnTo>
                  <a:pt x="762398" y="621029"/>
                </a:lnTo>
                <a:lnTo>
                  <a:pt x="754002" y="622300"/>
                </a:lnTo>
                <a:lnTo>
                  <a:pt x="876590" y="622300"/>
                </a:lnTo>
                <a:lnTo>
                  <a:pt x="875142" y="593089"/>
                </a:lnTo>
                <a:lnTo>
                  <a:pt x="855507" y="593089"/>
                </a:lnTo>
                <a:lnTo>
                  <a:pt x="844666" y="590550"/>
                </a:lnTo>
                <a:lnTo>
                  <a:pt x="842187" y="543560"/>
                </a:lnTo>
                <a:lnTo>
                  <a:pt x="841516" y="514350"/>
                </a:lnTo>
                <a:lnTo>
                  <a:pt x="841623" y="490219"/>
                </a:lnTo>
                <a:lnTo>
                  <a:pt x="844008" y="444500"/>
                </a:lnTo>
                <a:lnTo>
                  <a:pt x="851434" y="397510"/>
                </a:lnTo>
                <a:lnTo>
                  <a:pt x="876721" y="368300"/>
                </a:lnTo>
                <a:lnTo>
                  <a:pt x="876721" y="173989"/>
                </a:lnTo>
                <a:lnTo>
                  <a:pt x="859465" y="138429"/>
                </a:lnTo>
                <a:lnTo>
                  <a:pt x="829225" y="91439"/>
                </a:lnTo>
                <a:lnTo>
                  <a:pt x="793606" y="54610"/>
                </a:lnTo>
                <a:lnTo>
                  <a:pt x="752436" y="25400"/>
                </a:lnTo>
                <a:lnTo>
                  <a:pt x="705541" y="7619"/>
                </a:lnTo>
                <a:lnTo>
                  <a:pt x="671013" y="1269"/>
                </a:lnTo>
                <a:lnTo>
                  <a:pt x="652751" y="0"/>
                </a:lnTo>
                <a:close/>
              </a:path>
              <a:path w="1188720" h="1258570">
                <a:moveTo>
                  <a:pt x="876721" y="173989"/>
                </a:moveTo>
                <a:lnTo>
                  <a:pt x="882648" y="372110"/>
                </a:lnTo>
                <a:lnTo>
                  <a:pt x="889269" y="381000"/>
                </a:lnTo>
                <a:lnTo>
                  <a:pt x="896026" y="393700"/>
                </a:lnTo>
                <a:lnTo>
                  <a:pt x="908382" y="435610"/>
                </a:lnTo>
                <a:lnTo>
                  <a:pt x="910810" y="462279"/>
                </a:lnTo>
                <a:lnTo>
                  <a:pt x="910789" y="474979"/>
                </a:lnTo>
                <a:lnTo>
                  <a:pt x="905997" y="514350"/>
                </a:lnTo>
                <a:lnTo>
                  <a:pt x="889236" y="560069"/>
                </a:lnTo>
                <a:lnTo>
                  <a:pt x="876729" y="579119"/>
                </a:lnTo>
                <a:lnTo>
                  <a:pt x="883840" y="621029"/>
                </a:lnTo>
                <a:lnTo>
                  <a:pt x="911471" y="591819"/>
                </a:lnTo>
                <a:lnTo>
                  <a:pt x="932421" y="549910"/>
                </a:lnTo>
                <a:lnTo>
                  <a:pt x="943670" y="508000"/>
                </a:lnTo>
                <a:lnTo>
                  <a:pt x="946148" y="474979"/>
                </a:lnTo>
                <a:lnTo>
                  <a:pt x="946038" y="462279"/>
                </a:lnTo>
                <a:lnTo>
                  <a:pt x="941028" y="419100"/>
                </a:lnTo>
                <a:lnTo>
                  <a:pt x="925107" y="370839"/>
                </a:lnTo>
                <a:lnTo>
                  <a:pt x="923358" y="356869"/>
                </a:lnTo>
                <a:lnTo>
                  <a:pt x="921440" y="342900"/>
                </a:lnTo>
                <a:lnTo>
                  <a:pt x="919352" y="328929"/>
                </a:lnTo>
                <a:lnTo>
                  <a:pt x="917095" y="316229"/>
                </a:lnTo>
                <a:lnTo>
                  <a:pt x="914669" y="302260"/>
                </a:lnTo>
                <a:lnTo>
                  <a:pt x="912072" y="289560"/>
                </a:lnTo>
                <a:lnTo>
                  <a:pt x="909305" y="276860"/>
                </a:lnTo>
                <a:lnTo>
                  <a:pt x="906368" y="264160"/>
                </a:lnTo>
                <a:lnTo>
                  <a:pt x="903261" y="252729"/>
                </a:lnTo>
                <a:lnTo>
                  <a:pt x="899982" y="240029"/>
                </a:lnTo>
                <a:lnTo>
                  <a:pt x="885160" y="194310"/>
                </a:lnTo>
                <a:lnTo>
                  <a:pt x="881026" y="184150"/>
                </a:lnTo>
                <a:lnTo>
                  <a:pt x="876721" y="173989"/>
                </a:lnTo>
                <a:close/>
              </a:path>
              <a:path w="1188720" h="1258570">
                <a:moveTo>
                  <a:pt x="584218" y="5079"/>
                </a:moveTo>
                <a:lnTo>
                  <a:pt x="573441" y="7619"/>
                </a:lnTo>
                <a:lnTo>
                  <a:pt x="561474" y="10160"/>
                </a:lnTo>
                <a:lnTo>
                  <a:pt x="547870" y="12700"/>
                </a:lnTo>
                <a:lnTo>
                  <a:pt x="532180" y="16510"/>
                </a:lnTo>
                <a:lnTo>
                  <a:pt x="508731" y="21589"/>
                </a:lnTo>
                <a:lnTo>
                  <a:pt x="495830" y="24129"/>
                </a:lnTo>
                <a:lnTo>
                  <a:pt x="481575" y="27939"/>
                </a:lnTo>
                <a:lnTo>
                  <a:pt x="440510" y="35560"/>
                </a:lnTo>
                <a:lnTo>
                  <a:pt x="404694" y="52069"/>
                </a:lnTo>
                <a:lnTo>
                  <a:pt x="373760" y="74929"/>
                </a:lnTo>
                <a:lnTo>
                  <a:pt x="347338" y="104139"/>
                </a:lnTo>
                <a:lnTo>
                  <a:pt x="325062" y="137160"/>
                </a:lnTo>
                <a:lnTo>
                  <a:pt x="312333" y="162560"/>
                </a:lnTo>
                <a:lnTo>
                  <a:pt x="317088" y="370839"/>
                </a:lnTo>
                <a:lnTo>
                  <a:pt x="324159" y="374650"/>
                </a:lnTo>
                <a:lnTo>
                  <a:pt x="330888" y="382269"/>
                </a:lnTo>
                <a:lnTo>
                  <a:pt x="343858" y="426719"/>
                </a:lnTo>
                <a:lnTo>
                  <a:pt x="346657" y="464819"/>
                </a:lnTo>
                <a:lnTo>
                  <a:pt x="346753" y="482600"/>
                </a:lnTo>
                <a:lnTo>
                  <a:pt x="346630" y="487679"/>
                </a:lnTo>
                <a:lnTo>
                  <a:pt x="342950" y="537210"/>
                </a:lnTo>
                <a:lnTo>
                  <a:pt x="335889" y="581660"/>
                </a:lnTo>
                <a:lnTo>
                  <a:pt x="332651" y="596900"/>
                </a:lnTo>
                <a:lnTo>
                  <a:pt x="396795" y="596900"/>
                </a:lnTo>
                <a:lnTo>
                  <a:pt x="380664" y="553719"/>
                </a:lnTo>
                <a:lnTo>
                  <a:pt x="370111" y="497839"/>
                </a:lnTo>
                <a:lnTo>
                  <a:pt x="365810" y="457200"/>
                </a:lnTo>
                <a:lnTo>
                  <a:pt x="363444" y="416560"/>
                </a:lnTo>
                <a:lnTo>
                  <a:pt x="362901" y="394969"/>
                </a:lnTo>
                <a:lnTo>
                  <a:pt x="363008" y="363219"/>
                </a:lnTo>
                <a:lnTo>
                  <a:pt x="363043" y="360679"/>
                </a:lnTo>
                <a:lnTo>
                  <a:pt x="363641" y="345439"/>
                </a:lnTo>
                <a:lnTo>
                  <a:pt x="363719" y="339089"/>
                </a:lnTo>
                <a:lnTo>
                  <a:pt x="370568" y="293369"/>
                </a:lnTo>
                <a:lnTo>
                  <a:pt x="389850" y="246379"/>
                </a:lnTo>
                <a:lnTo>
                  <a:pt x="422810" y="219710"/>
                </a:lnTo>
                <a:lnTo>
                  <a:pt x="445247" y="217169"/>
                </a:lnTo>
                <a:lnTo>
                  <a:pt x="591766" y="217169"/>
                </a:lnTo>
                <a:lnTo>
                  <a:pt x="584218" y="5079"/>
                </a:lnTo>
                <a:close/>
              </a:path>
              <a:path w="1188720" h="1258570">
                <a:moveTo>
                  <a:pt x="874576" y="581660"/>
                </a:moveTo>
                <a:lnTo>
                  <a:pt x="865562" y="589279"/>
                </a:lnTo>
                <a:lnTo>
                  <a:pt x="855507" y="593089"/>
                </a:lnTo>
                <a:lnTo>
                  <a:pt x="875142" y="593089"/>
                </a:lnTo>
                <a:lnTo>
                  <a:pt x="874576" y="581660"/>
                </a:lnTo>
                <a:close/>
              </a:path>
              <a:path w="1188720" h="1258570">
                <a:moveTo>
                  <a:pt x="591766" y="217169"/>
                </a:moveTo>
                <a:lnTo>
                  <a:pt x="445247" y="217169"/>
                </a:lnTo>
                <a:lnTo>
                  <a:pt x="470866" y="219710"/>
                </a:lnTo>
                <a:lnTo>
                  <a:pt x="498785" y="227329"/>
                </a:lnTo>
                <a:lnTo>
                  <a:pt x="539703" y="243839"/>
                </a:lnTo>
                <a:lnTo>
                  <a:pt x="572713" y="262889"/>
                </a:lnTo>
                <a:lnTo>
                  <a:pt x="583344" y="270510"/>
                </a:lnTo>
                <a:lnTo>
                  <a:pt x="593891" y="276860"/>
                </a:lnTo>
                <a:lnTo>
                  <a:pt x="591766" y="217169"/>
                </a:lnTo>
                <a:close/>
              </a:path>
            </a:pathLst>
          </a:custGeom>
          <a:solidFill>
            <a:srgbClr val="C197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792" y="4186644"/>
            <a:ext cx="8656955" cy="809625"/>
          </a:xfrm>
          <a:custGeom>
            <a:avLst/>
            <a:gdLst/>
            <a:ahLst/>
            <a:cxnLst/>
            <a:rect l="l" t="t" r="r" b="b"/>
            <a:pathLst>
              <a:path w="8656955" h="809625">
                <a:moveTo>
                  <a:pt x="0" y="809155"/>
                </a:moveTo>
                <a:lnTo>
                  <a:pt x="8656612" y="0"/>
                </a:lnTo>
              </a:path>
            </a:pathLst>
          </a:custGeom>
          <a:ln w="349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6427" y="3524250"/>
            <a:ext cx="18415" cy="698500"/>
          </a:xfrm>
          <a:custGeom>
            <a:avLst/>
            <a:gdLst/>
            <a:ahLst/>
            <a:cxnLst/>
            <a:rect l="l" t="t" r="r" b="b"/>
            <a:pathLst>
              <a:path w="18415" h="698500">
                <a:moveTo>
                  <a:pt x="0" y="0"/>
                </a:moveTo>
                <a:lnTo>
                  <a:pt x="18033" y="698080"/>
                </a:lnTo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7443" y="3524377"/>
            <a:ext cx="530860" cy="275590"/>
          </a:xfrm>
          <a:custGeom>
            <a:avLst/>
            <a:gdLst/>
            <a:ahLst/>
            <a:cxnLst/>
            <a:rect l="l" t="t" r="r" b="b"/>
            <a:pathLst>
              <a:path w="530859" h="275589">
                <a:moveTo>
                  <a:pt x="0" y="11430"/>
                </a:moveTo>
                <a:lnTo>
                  <a:pt x="525017" y="0"/>
                </a:lnTo>
                <a:lnTo>
                  <a:pt x="530859" y="263779"/>
                </a:lnTo>
                <a:lnTo>
                  <a:pt x="5714" y="275209"/>
                </a:lnTo>
                <a:lnTo>
                  <a:pt x="0" y="1143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793" y="3534028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2863" y="3529076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0121" y="3527171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994" y="359130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0493" y="3590035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1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1" y="0"/>
                </a:moveTo>
                <a:lnTo>
                  <a:pt x="0" y="2540"/>
                </a:lnTo>
                <a:lnTo>
                  <a:pt x="1777" y="60452"/>
                </a:lnTo>
                <a:lnTo>
                  <a:pt x="83819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6239" y="366014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40"/>
                </a:moveTo>
                <a:lnTo>
                  <a:pt x="82041" y="0"/>
                </a:lnTo>
                <a:lnTo>
                  <a:pt x="83819" y="57912"/>
                </a:lnTo>
                <a:lnTo>
                  <a:pt x="1777" y="60452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7" y="60451"/>
                </a:lnTo>
                <a:lnTo>
                  <a:pt x="83820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5276" y="3658870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820" y="57911"/>
                </a:lnTo>
                <a:lnTo>
                  <a:pt x="1777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1" y="0"/>
                </a:moveTo>
                <a:lnTo>
                  <a:pt x="0" y="2540"/>
                </a:lnTo>
                <a:lnTo>
                  <a:pt x="1777" y="60325"/>
                </a:lnTo>
                <a:lnTo>
                  <a:pt x="83820" y="57912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9519" y="366001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540"/>
                </a:moveTo>
                <a:lnTo>
                  <a:pt x="82041" y="0"/>
                </a:lnTo>
                <a:lnTo>
                  <a:pt x="83820" y="57912"/>
                </a:lnTo>
                <a:lnTo>
                  <a:pt x="1777" y="60325"/>
                </a:lnTo>
                <a:lnTo>
                  <a:pt x="0" y="25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2042" y="0"/>
                </a:moveTo>
                <a:lnTo>
                  <a:pt x="0" y="2539"/>
                </a:lnTo>
                <a:lnTo>
                  <a:pt x="1778" y="60451"/>
                </a:lnTo>
                <a:lnTo>
                  <a:pt x="83693" y="57911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8386" y="3592067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2042" y="0"/>
                </a:lnTo>
                <a:lnTo>
                  <a:pt x="83693" y="57911"/>
                </a:lnTo>
                <a:lnTo>
                  <a:pt x="1778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3"/>
                </a:lnTo>
                <a:lnTo>
                  <a:pt x="1777" y="60325"/>
                </a:lnTo>
                <a:lnTo>
                  <a:pt x="83820" y="57785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3995" y="3726053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3"/>
                </a:moveTo>
                <a:lnTo>
                  <a:pt x="82042" y="0"/>
                </a:lnTo>
                <a:lnTo>
                  <a:pt x="83820" y="57785"/>
                </a:lnTo>
                <a:lnTo>
                  <a:pt x="1777" y="60325"/>
                </a:lnTo>
                <a:lnTo>
                  <a:pt x="0" y="241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81915" y="0"/>
                </a:moveTo>
                <a:lnTo>
                  <a:pt x="0" y="2539"/>
                </a:lnTo>
                <a:lnTo>
                  <a:pt x="1650" y="60451"/>
                </a:lnTo>
                <a:lnTo>
                  <a:pt x="83693" y="57911"/>
                </a:lnTo>
                <a:lnTo>
                  <a:pt x="8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76334" y="3719321"/>
            <a:ext cx="83820" cy="60960"/>
          </a:xfrm>
          <a:custGeom>
            <a:avLst/>
            <a:gdLst/>
            <a:ahLst/>
            <a:cxnLst/>
            <a:rect l="l" t="t" r="r" b="b"/>
            <a:pathLst>
              <a:path w="83820" h="60960">
                <a:moveTo>
                  <a:pt x="0" y="2539"/>
                </a:moveTo>
                <a:lnTo>
                  <a:pt x="81915" y="0"/>
                </a:lnTo>
                <a:lnTo>
                  <a:pt x="83693" y="57911"/>
                </a:lnTo>
                <a:lnTo>
                  <a:pt x="1650" y="60451"/>
                </a:lnTo>
                <a:lnTo>
                  <a:pt x="0" y="2539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2042" y="0"/>
                </a:moveTo>
                <a:lnTo>
                  <a:pt x="0" y="2412"/>
                </a:lnTo>
                <a:lnTo>
                  <a:pt x="1777" y="60324"/>
                </a:lnTo>
                <a:lnTo>
                  <a:pt x="83820" y="57784"/>
                </a:lnTo>
                <a:lnTo>
                  <a:pt x="82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40927" y="3725417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0" y="2412"/>
                </a:moveTo>
                <a:lnTo>
                  <a:pt x="82042" y="0"/>
                </a:lnTo>
                <a:lnTo>
                  <a:pt x="83820" y="57784"/>
                </a:lnTo>
                <a:lnTo>
                  <a:pt x="1777" y="60324"/>
                </a:lnTo>
                <a:lnTo>
                  <a:pt x="0" y="241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745" y="4117166"/>
            <a:ext cx="875362" cy="805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51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132" y="1603745"/>
            <a:ext cx="634428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061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输入输出的改变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温度数值与温度标识之间关系的设计可以改变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标识改变放在温度数值之前</a:t>
            </a:r>
            <a:r>
              <a:rPr sz="2400" b="1" spc="5" dirty="0">
                <a:latin typeface="Heiti SC"/>
                <a:cs typeface="Heiti SC"/>
              </a:rPr>
              <a:t>：</a:t>
            </a:r>
            <a:r>
              <a:rPr sz="2400" b="1" spc="50" dirty="0">
                <a:latin typeface="Arial"/>
                <a:cs typeface="Arial"/>
              </a:rPr>
              <a:t>C82</a:t>
            </a:r>
            <a:r>
              <a:rPr sz="2400" b="1" spc="25" dirty="0">
                <a:latin typeface="Arial"/>
                <a:cs typeface="Arial"/>
              </a:rPr>
              <a:t>,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45" dirty="0">
                <a:latin typeface="Arial"/>
                <a:cs typeface="Arial"/>
              </a:rPr>
              <a:t>F28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标识字符改变为多个字符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145" dirty="0">
                <a:latin typeface="Arial"/>
                <a:cs typeface="Arial"/>
              </a:rPr>
              <a:t>8</a:t>
            </a:r>
            <a:r>
              <a:rPr sz="2400" b="1" spc="130" dirty="0">
                <a:latin typeface="Arial"/>
                <a:cs typeface="Arial"/>
              </a:rPr>
              <a:t>2</a:t>
            </a:r>
            <a:r>
              <a:rPr sz="2400" b="1" spc="-35" dirty="0">
                <a:latin typeface="Arial"/>
                <a:cs typeface="Arial"/>
              </a:rPr>
              <a:t>Ce</a:t>
            </a:r>
            <a:r>
              <a:rPr sz="2400" b="1" spc="-5" dirty="0">
                <a:latin typeface="Heiti SC"/>
                <a:cs typeface="Heiti SC"/>
              </a:rPr>
              <a:t>、</a:t>
            </a:r>
            <a:r>
              <a:rPr sz="2400" b="1" spc="135" dirty="0">
                <a:latin typeface="Arial"/>
                <a:cs typeface="Arial"/>
              </a:rPr>
              <a:t>2</a:t>
            </a:r>
            <a:r>
              <a:rPr sz="2400" b="1" spc="140" dirty="0">
                <a:latin typeface="Arial"/>
                <a:cs typeface="Arial"/>
              </a:rPr>
              <a:t>8</a:t>
            </a:r>
            <a:r>
              <a:rPr sz="2400" b="1" spc="-125" dirty="0">
                <a:latin typeface="Arial"/>
                <a:cs typeface="Arial"/>
              </a:rPr>
              <a:t>Fa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9585" y="2303830"/>
            <a:ext cx="4088129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</a:t>
            </a:r>
          </a:p>
        </p:txBody>
      </p:sp>
    </p:spTree>
    <p:extLst>
      <p:ext uri="{BB962C8B-B14F-4D97-AF65-F5344CB8AC3E}">
        <p14:creationId xmlns:p14="http://schemas.microsoft.com/office/powerpoint/2010/main" val="2964774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60" y="2134107"/>
            <a:ext cx="2141092" cy="23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51202"/>
            <a:ext cx="3638086" cy="19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/>
          <p:nvPr/>
        </p:nvSpPr>
        <p:spPr>
          <a:xfrm>
            <a:off x="2419350" y="1931704"/>
            <a:ext cx="2658110" cy="381000"/>
          </a:xfrm>
          <a:custGeom>
            <a:avLst/>
            <a:gdLst/>
            <a:ahLst/>
            <a:cxnLst/>
            <a:rect l="l" t="t" r="r" b="b"/>
            <a:pathLst>
              <a:path w="2658110" h="381000">
                <a:moveTo>
                  <a:pt x="0" y="380965"/>
                </a:moveTo>
                <a:lnTo>
                  <a:pt x="59988" y="336705"/>
                </a:lnTo>
                <a:lnTo>
                  <a:pt x="121445" y="292978"/>
                </a:lnTo>
                <a:lnTo>
                  <a:pt x="153181" y="271481"/>
                </a:lnTo>
                <a:lnTo>
                  <a:pt x="185833" y="250317"/>
                </a:lnTo>
                <a:lnTo>
                  <a:pt x="219583" y="229552"/>
                </a:lnTo>
                <a:lnTo>
                  <a:pt x="254613" y="209253"/>
                </a:lnTo>
                <a:lnTo>
                  <a:pt x="291107" y="189487"/>
                </a:lnTo>
                <a:lnTo>
                  <a:pt x="329247" y="170320"/>
                </a:lnTo>
                <a:lnTo>
                  <a:pt x="369216" y="151819"/>
                </a:lnTo>
                <a:lnTo>
                  <a:pt x="411196" y="134050"/>
                </a:lnTo>
                <a:lnTo>
                  <a:pt x="455370" y="117080"/>
                </a:lnTo>
                <a:lnTo>
                  <a:pt x="501922" y="100975"/>
                </a:lnTo>
                <a:lnTo>
                  <a:pt x="551033" y="85803"/>
                </a:lnTo>
                <a:lnTo>
                  <a:pt x="602886" y="71630"/>
                </a:lnTo>
                <a:lnTo>
                  <a:pt x="657664" y="58521"/>
                </a:lnTo>
                <a:lnTo>
                  <a:pt x="715550" y="46545"/>
                </a:lnTo>
                <a:lnTo>
                  <a:pt x="776725" y="35767"/>
                </a:lnTo>
                <a:lnTo>
                  <a:pt x="841375" y="26254"/>
                </a:lnTo>
                <a:lnTo>
                  <a:pt x="914512" y="18242"/>
                </a:lnTo>
                <a:lnTo>
                  <a:pt x="999879" y="11873"/>
                </a:lnTo>
                <a:lnTo>
                  <a:pt x="1095748" y="7013"/>
                </a:lnTo>
                <a:lnTo>
                  <a:pt x="1200391" y="3528"/>
                </a:lnTo>
                <a:lnTo>
                  <a:pt x="1312080" y="1287"/>
                </a:lnTo>
                <a:lnTo>
                  <a:pt x="1429087" y="155"/>
                </a:lnTo>
                <a:lnTo>
                  <a:pt x="1549683" y="0"/>
                </a:lnTo>
                <a:lnTo>
                  <a:pt x="1672141" y="687"/>
                </a:lnTo>
                <a:lnTo>
                  <a:pt x="1794733" y="2086"/>
                </a:lnTo>
                <a:lnTo>
                  <a:pt x="1915731" y="4061"/>
                </a:lnTo>
                <a:lnTo>
                  <a:pt x="2033406" y="6480"/>
                </a:lnTo>
                <a:lnTo>
                  <a:pt x="2146031" y="9210"/>
                </a:lnTo>
                <a:lnTo>
                  <a:pt x="2251878" y="12117"/>
                </a:lnTo>
                <a:lnTo>
                  <a:pt x="2349218" y="15069"/>
                </a:lnTo>
                <a:lnTo>
                  <a:pt x="2436324" y="17932"/>
                </a:lnTo>
                <a:lnTo>
                  <a:pt x="2511467" y="20573"/>
                </a:lnTo>
                <a:lnTo>
                  <a:pt x="2572920" y="22859"/>
                </a:lnTo>
                <a:lnTo>
                  <a:pt x="2618954" y="24656"/>
                </a:lnTo>
                <a:lnTo>
                  <a:pt x="2647842" y="25832"/>
                </a:lnTo>
                <a:lnTo>
                  <a:pt x="2657855" y="26254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8091" y="2195322"/>
            <a:ext cx="956310" cy="889000"/>
          </a:xfrm>
          <a:custGeom>
            <a:avLst/>
            <a:gdLst/>
            <a:ahLst/>
            <a:cxnLst/>
            <a:rect l="l" t="t" r="r" b="b"/>
            <a:pathLst>
              <a:path w="956310" h="889000">
                <a:moveTo>
                  <a:pt x="171450" y="0"/>
                </a:moveTo>
                <a:lnTo>
                  <a:pt x="133163" y="7582"/>
                </a:lnTo>
                <a:lnTo>
                  <a:pt x="96612" y="28735"/>
                </a:lnTo>
                <a:lnTo>
                  <a:pt x="63532" y="61066"/>
                </a:lnTo>
                <a:lnTo>
                  <a:pt x="35661" y="102184"/>
                </a:lnTo>
                <a:lnTo>
                  <a:pt x="14733" y="149697"/>
                </a:lnTo>
                <a:lnTo>
                  <a:pt x="2486" y="201213"/>
                </a:lnTo>
                <a:lnTo>
                  <a:pt x="0" y="236600"/>
                </a:lnTo>
                <a:lnTo>
                  <a:pt x="1762" y="254321"/>
                </a:lnTo>
                <a:lnTo>
                  <a:pt x="26769" y="306597"/>
                </a:lnTo>
                <a:lnTo>
                  <a:pt x="58080" y="339821"/>
                </a:lnTo>
                <a:lnTo>
                  <a:pt x="99429" y="370918"/>
                </a:lnTo>
                <a:lnTo>
                  <a:pt x="149383" y="399176"/>
                </a:lnTo>
                <a:lnTo>
                  <a:pt x="206508" y="423888"/>
                </a:lnTo>
                <a:lnTo>
                  <a:pt x="269368" y="444343"/>
                </a:lnTo>
                <a:lnTo>
                  <a:pt x="336531" y="459832"/>
                </a:lnTo>
                <a:lnTo>
                  <a:pt x="406562" y="469646"/>
                </a:lnTo>
                <a:lnTo>
                  <a:pt x="478028" y="473075"/>
                </a:lnTo>
                <a:lnTo>
                  <a:pt x="513868" y="474607"/>
                </a:lnTo>
                <a:lnTo>
                  <a:pt x="584826" y="486398"/>
                </a:lnTo>
                <a:lnTo>
                  <a:pt x="653627" y="508785"/>
                </a:lnTo>
                <a:lnTo>
                  <a:pt x="718837" y="540522"/>
                </a:lnTo>
                <a:lnTo>
                  <a:pt x="779022" y="580363"/>
                </a:lnTo>
                <a:lnTo>
                  <a:pt x="832750" y="627060"/>
                </a:lnTo>
                <a:lnTo>
                  <a:pt x="878587" y="679366"/>
                </a:lnTo>
                <a:lnTo>
                  <a:pt x="915100" y="736036"/>
                </a:lnTo>
                <a:lnTo>
                  <a:pt x="940855" y="795822"/>
                </a:lnTo>
                <a:lnTo>
                  <a:pt x="954420" y="857479"/>
                </a:lnTo>
                <a:lnTo>
                  <a:pt x="956183" y="888619"/>
                </a:lnTo>
              </a:path>
            </a:pathLst>
          </a:custGeom>
          <a:ln w="25908">
            <a:solidFill>
              <a:srgbClr val="4675E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0633" y="3673092"/>
            <a:ext cx="338137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194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245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r>
              <a:rPr sz="2100" spc="25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(3</a:t>
            </a:r>
            <a:r>
              <a:rPr sz="2100" b="1" spc="135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r>
              <a:rPr sz="2100" b="1" dirty="0">
                <a:solidFill>
                  <a:srgbClr val="006FC0"/>
                </a:solidFill>
                <a:latin typeface="Heiti SC"/>
                <a:cs typeface="Heiti SC"/>
              </a:rPr>
              <a:t>年</a:t>
            </a:r>
            <a:r>
              <a:rPr sz="2100" b="1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410" rIns="0" bIns="0" rtlCol="0">
            <a:spAutoFit/>
          </a:bodyPr>
          <a:lstStyle/>
          <a:p>
            <a:pPr marL="5699125">
              <a:lnSpc>
                <a:spcPct val="10000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 dirty="0">
              <a:latin typeface="Arial"/>
              <a:cs typeface="Arial"/>
            </a:endParaRPr>
          </a:p>
          <a:p>
            <a:pPr marL="5699125">
              <a:lnSpc>
                <a:spcPts val="2330"/>
              </a:lnSpc>
              <a:spcBef>
                <a:spcPts val="1370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8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100" spc="150" dirty="0">
                <a:solidFill>
                  <a:srgbClr val="006FC0"/>
                </a:solidFill>
                <a:latin typeface="Arial"/>
                <a:cs typeface="Arial"/>
              </a:rPr>
              <a:t>8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  <a:p>
            <a:pPr marL="2537460">
              <a:lnSpc>
                <a:spcPts val="2690"/>
              </a:lnSpc>
            </a:pP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 dirty="0">
              <a:latin typeface="Arial"/>
              <a:cs typeface="Arial"/>
            </a:endParaRPr>
          </a:p>
          <a:p>
            <a:pPr marL="2562225">
              <a:lnSpc>
                <a:spcPct val="100000"/>
              </a:lnSpc>
              <a:spcBef>
                <a:spcPts val="1295"/>
              </a:spcBef>
            </a:pPr>
            <a:r>
              <a:rPr sz="2100" b="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r>
              <a:rPr sz="2100" b="0" spc="40" dirty="0">
                <a:solidFill>
                  <a:srgbClr val="0D0D0D"/>
                </a:solidFill>
                <a:latin typeface="Arial Unicode MS"/>
                <a:cs typeface="Arial Unicode MS"/>
              </a:rPr>
              <a:t> 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(2</a:t>
            </a:r>
            <a:r>
              <a:rPr sz="2100" spc="135" dirty="0">
                <a:solidFill>
                  <a:srgbClr val="006FC0"/>
                </a:solidFill>
                <a:latin typeface="Arial"/>
                <a:cs typeface="Arial"/>
              </a:rPr>
              <a:t>7</a:t>
            </a:r>
            <a:r>
              <a:rPr sz="2100" dirty="0">
                <a:solidFill>
                  <a:srgbClr val="006FC0"/>
                </a:solidFill>
              </a:rPr>
              <a:t>年</a:t>
            </a:r>
            <a:r>
              <a:rPr sz="2100" spc="114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8911" y="3367267"/>
            <a:ext cx="162687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6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36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004312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计算机技术的演进过程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6316" y="4195764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1946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4046" y="4212898"/>
            <a:ext cx="16256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计算能力问题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836" y="3384803"/>
            <a:ext cx="16579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1981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35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6298" y="3397304"/>
            <a:ext cx="18923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网络和视窗时代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9717" y="2115625"/>
            <a:ext cx="3390900" cy="76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5025">
              <a:lnSpc>
                <a:spcPct val="100000"/>
              </a:lnSpc>
            </a:pPr>
            <a:r>
              <a:rPr sz="2000" b="1" dirty="0">
                <a:solidFill>
                  <a:srgbClr val="C00000"/>
                </a:solidFill>
                <a:latin typeface="Heiti SC"/>
                <a:cs typeface="Heiti SC"/>
              </a:rPr>
              <a:t>新计算时代</a:t>
            </a:r>
            <a:endParaRPr sz="20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复杂信息系统时代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4379" y="1785801"/>
            <a:ext cx="16275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人工智能时代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77388" y="4189733"/>
            <a:ext cx="24257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计算机系统结构时代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36" y="2574533"/>
            <a:ext cx="16579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2008</a:t>
            </a:r>
            <a:r>
              <a:rPr sz="2400" b="1" spc="24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836" y="1763765"/>
            <a:ext cx="9086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40" dirty="0">
                <a:solidFill>
                  <a:srgbClr val="006FC0"/>
                </a:solidFill>
                <a:latin typeface="Arial"/>
                <a:cs typeface="Arial"/>
              </a:rPr>
              <a:t>2017</a:t>
            </a:r>
            <a:r>
              <a:rPr sz="2400" b="1" spc="2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9730" y="3397304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交互问题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9730" y="2591362"/>
            <a:ext cx="109220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数据问题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6855" y="1785801"/>
            <a:ext cx="136080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D0D0D"/>
                </a:solidFill>
                <a:latin typeface="Arial Unicode MS"/>
                <a:cs typeface="Arial Unicode MS"/>
              </a:rPr>
              <a:t>人类的问题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7353" y="1965198"/>
            <a:ext cx="2086610" cy="553720"/>
          </a:xfrm>
          <a:custGeom>
            <a:avLst/>
            <a:gdLst/>
            <a:ahLst/>
            <a:cxnLst/>
            <a:rect l="l" t="t" r="r" b="b"/>
            <a:pathLst>
              <a:path w="2086609" h="553719">
                <a:moveTo>
                  <a:pt x="0" y="276606"/>
                </a:moveTo>
                <a:lnTo>
                  <a:pt x="13655" y="231735"/>
                </a:lnTo>
                <a:lnTo>
                  <a:pt x="53187" y="189171"/>
                </a:lnTo>
                <a:lnTo>
                  <a:pt x="116448" y="149482"/>
                </a:lnTo>
                <a:lnTo>
                  <a:pt x="156306" y="130894"/>
                </a:lnTo>
                <a:lnTo>
                  <a:pt x="201289" y="113239"/>
                </a:lnTo>
                <a:lnTo>
                  <a:pt x="251131" y="96587"/>
                </a:lnTo>
                <a:lnTo>
                  <a:pt x="305562" y="81010"/>
                </a:lnTo>
                <a:lnTo>
                  <a:pt x="364313" y="66578"/>
                </a:lnTo>
                <a:lnTo>
                  <a:pt x="427116" y="53364"/>
                </a:lnTo>
                <a:lnTo>
                  <a:pt x="493702" y="41438"/>
                </a:lnTo>
                <a:lnTo>
                  <a:pt x="563803" y="30871"/>
                </a:lnTo>
                <a:lnTo>
                  <a:pt x="637151" y="21734"/>
                </a:lnTo>
                <a:lnTo>
                  <a:pt x="713475" y="14100"/>
                </a:lnTo>
                <a:lnTo>
                  <a:pt x="792509" y="8038"/>
                </a:lnTo>
                <a:lnTo>
                  <a:pt x="873983" y="3619"/>
                </a:lnTo>
                <a:lnTo>
                  <a:pt x="957629" y="916"/>
                </a:lnTo>
                <a:lnTo>
                  <a:pt x="1043178" y="0"/>
                </a:lnTo>
                <a:lnTo>
                  <a:pt x="1128726" y="916"/>
                </a:lnTo>
                <a:lnTo>
                  <a:pt x="1212372" y="3619"/>
                </a:lnTo>
                <a:lnTo>
                  <a:pt x="1293846" y="8038"/>
                </a:lnTo>
                <a:lnTo>
                  <a:pt x="1372880" y="14100"/>
                </a:lnTo>
                <a:lnTo>
                  <a:pt x="1449204" y="21734"/>
                </a:lnTo>
                <a:lnTo>
                  <a:pt x="1522552" y="30871"/>
                </a:lnTo>
                <a:lnTo>
                  <a:pt x="1592653" y="41438"/>
                </a:lnTo>
                <a:lnTo>
                  <a:pt x="1659239" y="53364"/>
                </a:lnTo>
                <a:lnTo>
                  <a:pt x="1722042" y="66578"/>
                </a:lnTo>
                <a:lnTo>
                  <a:pt x="1780794" y="81010"/>
                </a:lnTo>
                <a:lnTo>
                  <a:pt x="1835224" y="96587"/>
                </a:lnTo>
                <a:lnTo>
                  <a:pt x="1885066" y="113239"/>
                </a:lnTo>
                <a:lnTo>
                  <a:pt x="1930049" y="130894"/>
                </a:lnTo>
                <a:lnTo>
                  <a:pt x="1969907" y="149482"/>
                </a:lnTo>
                <a:lnTo>
                  <a:pt x="2004369" y="168931"/>
                </a:lnTo>
                <a:lnTo>
                  <a:pt x="2056035" y="210129"/>
                </a:lnTo>
                <a:lnTo>
                  <a:pt x="2082897" y="253917"/>
                </a:lnTo>
                <a:lnTo>
                  <a:pt x="2086355" y="276606"/>
                </a:lnTo>
                <a:lnTo>
                  <a:pt x="2082897" y="299294"/>
                </a:lnTo>
                <a:lnTo>
                  <a:pt x="2056035" y="343082"/>
                </a:lnTo>
                <a:lnTo>
                  <a:pt x="2004369" y="384280"/>
                </a:lnTo>
                <a:lnTo>
                  <a:pt x="1969907" y="403729"/>
                </a:lnTo>
                <a:lnTo>
                  <a:pt x="1930049" y="422317"/>
                </a:lnTo>
                <a:lnTo>
                  <a:pt x="1885066" y="439972"/>
                </a:lnTo>
                <a:lnTo>
                  <a:pt x="1835224" y="456624"/>
                </a:lnTo>
                <a:lnTo>
                  <a:pt x="1780794" y="472201"/>
                </a:lnTo>
                <a:lnTo>
                  <a:pt x="1722042" y="486633"/>
                </a:lnTo>
                <a:lnTo>
                  <a:pt x="1659239" y="499847"/>
                </a:lnTo>
                <a:lnTo>
                  <a:pt x="1592653" y="511773"/>
                </a:lnTo>
                <a:lnTo>
                  <a:pt x="1522552" y="522340"/>
                </a:lnTo>
                <a:lnTo>
                  <a:pt x="1449204" y="531477"/>
                </a:lnTo>
                <a:lnTo>
                  <a:pt x="1372880" y="539111"/>
                </a:lnTo>
                <a:lnTo>
                  <a:pt x="1293846" y="545173"/>
                </a:lnTo>
                <a:lnTo>
                  <a:pt x="1212372" y="549592"/>
                </a:lnTo>
                <a:lnTo>
                  <a:pt x="1128726" y="552295"/>
                </a:lnTo>
                <a:lnTo>
                  <a:pt x="1043178" y="553212"/>
                </a:lnTo>
                <a:lnTo>
                  <a:pt x="957629" y="552295"/>
                </a:lnTo>
                <a:lnTo>
                  <a:pt x="873983" y="549592"/>
                </a:lnTo>
                <a:lnTo>
                  <a:pt x="792509" y="545173"/>
                </a:lnTo>
                <a:lnTo>
                  <a:pt x="713475" y="539111"/>
                </a:lnTo>
                <a:lnTo>
                  <a:pt x="637151" y="531477"/>
                </a:lnTo>
                <a:lnTo>
                  <a:pt x="563803" y="522340"/>
                </a:lnTo>
                <a:lnTo>
                  <a:pt x="493702" y="511773"/>
                </a:lnTo>
                <a:lnTo>
                  <a:pt x="427116" y="499847"/>
                </a:lnTo>
                <a:lnTo>
                  <a:pt x="364313" y="486633"/>
                </a:lnTo>
                <a:lnTo>
                  <a:pt x="305562" y="472201"/>
                </a:lnTo>
                <a:lnTo>
                  <a:pt x="251131" y="456624"/>
                </a:lnTo>
                <a:lnTo>
                  <a:pt x="201289" y="439972"/>
                </a:lnTo>
                <a:lnTo>
                  <a:pt x="156306" y="422317"/>
                </a:lnTo>
                <a:lnTo>
                  <a:pt x="116448" y="403729"/>
                </a:lnTo>
                <a:lnTo>
                  <a:pt x="81986" y="384280"/>
                </a:lnTo>
                <a:lnTo>
                  <a:pt x="30320" y="343082"/>
                </a:lnTo>
                <a:lnTo>
                  <a:pt x="3458" y="299294"/>
                </a:lnTo>
                <a:lnTo>
                  <a:pt x="0" y="276606"/>
                </a:lnTo>
                <a:close/>
              </a:path>
            </a:pathLst>
          </a:custGeom>
          <a:ln w="3505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4121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5077" y="2303830"/>
            <a:ext cx="45961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编程语言的多样初心</a:t>
            </a:r>
          </a:p>
        </p:txBody>
      </p:sp>
    </p:spTree>
    <p:extLst>
      <p:ext uri="{BB962C8B-B14F-4D97-AF65-F5344CB8AC3E}">
        <p14:creationId xmlns:p14="http://schemas.microsoft.com/office/powerpoint/2010/main" val="267753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43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编程语言有哪些？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667" y="1782082"/>
            <a:ext cx="7239000" cy="275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  <a:tabLst>
                <a:tab pos="4110990" algn="l"/>
              </a:tabLst>
            </a:pP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35" dirty="0">
                <a:latin typeface="Arial"/>
                <a:cs typeface="Arial"/>
              </a:rPr>
              <a:t>i</a:t>
            </a:r>
            <a:r>
              <a:rPr sz="2000" b="1" spc="-25" dirty="0">
                <a:latin typeface="Arial"/>
                <a:cs typeface="Arial"/>
              </a:rPr>
              <a:t>c,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55" dirty="0">
                <a:latin typeface="Arial"/>
                <a:cs typeface="Arial"/>
              </a:rPr>
              <a:t>C</a:t>
            </a:r>
            <a:r>
              <a:rPr sz="2000" b="1" spc="135" dirty="0">
                <a:latin typeface="Arial"/>
                <a:cs typeface="Arial"/>
              </a:rPr>
              <a:t>+</a:t>
            </a:r>
            <a:r>
              <a:rPr sz="2000" b="1" spc="265" dirty="0">
                <a:latin typeface="Arial"/>
                <a:cs typeface="Arial"/>
              </a:rPr>
              <a:t>+</a:t>
            </a:r>
            <a:r>
              <a:rPr sz="2000" b="1" spc="125" dirty="0">
                <a:latin typeface="Arial"/>
                <a:cs typeface="Arial"/>
              </a:rPr>
              <a:t>,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C#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05" dirty="0">
                <a:latin typeface="Arial"/>
                <a:cs typeface="Arial"/>
              </a:rPr>
              <a:t>C</a:t>
            </a:r>
            <a:r>
              <a:rPr sz="2000" b="1" spc="-90" dirty="0">
                <a:latin typeface="Arial"/>
                <a:cs typeface="Arial"/>
              </a:rPr>
              <a:t>S</a:t>
            </a:r>
            <a:r>
              <a:rPr sz="2000" b="1" spc="-50" dirty="0">
                <a:latin typeface="Arial"/>
                <a:cs typeface="Arial"/>
              </a:rPr>
              <a:t>S,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Fo</a:t>
            </a:r>
            <a:r>
              <a:rPr sz="2000" b="1" spc="75" dirty="0">
                <a:latin typeface="Arial"/>
                <a:cs typeface="Arial"/>
              </a:rPr>
              <a:t>r</a:t>
            </a:r>
            <a:r>
              <a:rPr sz="2000" b="1" spc="80" dirty="0">
                <a:latin typeface="Arial"/>
                <a:cs typeface="Arial"/>
              </a:rPr>
              <a:t>tr</a:t>
            </a:r>
            <a:r>
              <a:rPr sz="2000" b="1" spc="140" dirty="0">
                <a:latin typeface="Arial"/>
                <a:cs typeface="Arial"/>
              </a:rPr>
              <a:t>a</a:t>
            </a:r>
            <a:r>
              <a:rPr sz="2000" b="1" spc="55" dirty="0">
                <a:latin typeface="Arial"/>
                <a:cs typeface="Arial"/>
              </a:rPr>
              <a:t>n,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5" dirty="0">
                <a:latin typeface="Arial"/>
                <a:cs typeface="Arial"/>
              </a:rPr>
              <a:t>G</a:t>
            </a:r>
            <a:r>
              <a:rPr sz="2000" b="1" spc="85" dirty="0">
                <a:latin typeface="Arial"/>
                <a:cs typeface="Arial"/>
              </a:rPr>
              <a:t>o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H</a:t>
            </a:r>
            <a:r>
              <a:rPr sz="2000" b="1" spc="125" dirty="0">
                <a:latin typeface="Arial"/>
                <a:cs typeface="Arial"/>
              </a:rPr>
              <a:t>T</a:t>
            </a:r>
            <a:r>
              <a:rPr sz="2000" b="1" spc="130" dirty="0">
                <a:latin typeface="Arial"/>
                <a:cs typeface="Arial"/>
              </a:rPr>
              <a:t>ML</a:t>
            </a:r>
            <a:r>
              <a:rPr sz="2000" b="1" spc="5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55" dirty="0">
                <a:latin typeface="Arial"/>
                <a:cs typeface="Arial"/>
              </a:rPr>
              <a:t>a</a:t>
            </a:r>
            <a:r>
              <a:rPr sz="2000" b="1" spc="25" dirty="0">
                <a:latin typeface="Arial"/>
                <a:cs typeface="Arial"/>
              </a:rPr>
              <a:t>v</a:t>
            </a:r>
            <a:r>
              <a:rPr sz="2000" b="1" spc="40" dirty="0">
                <a:latin typeface="Arial"/>
                <a:cs typeface="Arial"/>
              </a:rPr>
              <a:t>a,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195" dirty="0">
                <a:latin typeface="Arial"/>
                <a:cs typeface="Arial"/>
              </a:rPr>
              <a:t>J</a:t>
            </a:r>
            <a:r>
              <a:rPr sz="2000" b="1" spc="60" dirty="0">
                <a:latin typeface="Arial"/>
                <a:cs typeface="Arial"/>
              </a:rPr>
              <a:t>a</a:t>
            </a:r>
            <a:r>
              <a:rPr sz="2000" b="1" spc="30" dirty="0">
                <a:latin typeface="Arial"/>
                <a:cs typeface="Arial"/>
              </a:rPr>
              <a:t>v</a:t>
            </a:r>
            <a:r>
              <a:rPr sz="2000" b="1" spc="50" dirty="0">
                <a:latin typeface="Arial"/>
                <a:cs typeface="Arial"/>
              </a:rPr>
              <a:t>a</a:t>
            </a:r>
            <a:r>
              <a:rPr sz="2000" b="1" spc="-40" dirty="0">
                <a:latin typeface="Arial"/>
                <a:cs typeface="Arial"/>
              </a:rPr>
              <a:t>Sc</a:t>
            </a:r>
            <a:r>
              <a:rPr sz="2000" b="1" spc="-20" dirty="0">
                <a:latin typeface="Arial"/>
                <a:cs typeface="Arial"/>
              </a:rPr>
              <a:t>r</a:t>
            </a:r>
            <a:r>
              <a:rPr sz="2000" b="1" spc="50" dirty="0">
                <a:latin typeface="Arial"/>
                <a:cs typeface="Arial"/>
              </a:rPr>
              <a:t>i</a:t>
            </a:r>
            <a:r>
              <a:rPr sz="2000" b="1" spc="105" dirty="0">
                <a:latin typeface="Arial"/>
                <a:cs typeface="Arial"/>
              </a:rPr>
              <a:t>p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9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-25" dirty="0">
                <a:latin typeface="Arial"/>
                <a:cs typeface="Arial"/>
              </a:rPr>
              <a:t>i</a:t>
            </a:r>
            <a:r>
              <a:rPr sz="2000" b="1" spc="-5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p,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L</a:t>
            </a:r>
            <a:r>
              <a:rPr sz="2000" b="1" spc="80" dirty="0">
                <a:latin typeface="Arial"/>
                <a:cs typeface="Arial"/>
              </a:rPr>
              <a:t>u</a:t>
            </a:r>
            <a:r>
              <a:rPr sz="2000" b="1" spc="7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135" dirty="0">
                <a:latin typeface="Arial"/>
                <a:cs typeface="Arial"/>
              </a:rPr>
              <a:t>Matla</a:t>
            </a:r>
            <a:r>
              <a:rPr sz="2000" b="1" spc="175" dirty="0">
                <a:latin typeface="Arial"/>
                <a:cs typeface="Arial"/>
              </a:rPr>
              <a:t>b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Obj</a:t>
            </a:r>
            <a:r>
              <a:rPr sz="2000" b="1" spc="80" dirty="0">
                <a:latin typeface="Arial"/>
                <a:cs typeface="Arial"/>
              </a:rPr>
              <a:t>e</a:t>
            </a:r>
            <a:r>
              <a:rPr sz="2000" b="1" spc="55" dirty="0">
                <a:latin typeface="Arial"/>
                <a:cs typeface="Arial"/>
              </a:rPr>
              <a:t>ct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</a:t>
            </a:r>
            <a:r>
              <a:rPr sz="2000" b="1" spc="-40" dirty="0">
                <a:latin typeface="Arial"/>
                <a:cs typeface="Arial"/>
              </a:rPr>
              <a:t>as</a:t>
            </a:r>
            <a:r>
              <a:rPr sz="2000" b="1" spc="-50" dirty="0">
                <a:latin typeface="Arial"/>
                <a:cs typeface="Arial"/>
              </a:rPr>
              <a:t>c</a:t>
            </a:r>
            <a:r>
              <a:rPr sz="2000" b="1" spc="40" dirty="0">
                <a:latin typeface="Arial"/>
                <a:cs typeface="Arial"/>
              </a:rPr>
              <a:t>al,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75" dirty="0">
                <a:latin typeface="Arial"/>
                <a:cs typeface="Arial"/>
              </a:rPr>
              <a:t>P</a:t>
            </a:r>
            <a:r>
              <a:rPr sz="2000" b="1" spc="55" dirty="0">
                <a:latin typeface="Arial"/>
                <a:cs typeface="Arial"/>
              </a:rPr>
              <a:t>erl,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P</a:t>
            </a:r>
            <a:r>
              <a:rPr sz="2000" b="1" spc="215" dirty="0">
                <a:latin typeface="Arial"/>
                <a:cs typeface="Arial"/>
              </a:rPr>
              <a:t>H</a:t>
            </a:r>
            <a:r>
              <a:rPr sz="2000" b="1" spc="-375" dirty="0">
                <a:latin typeface="Arial"/>
                <a:cs typeface="Arial"/>
              </a:rPr>
              <a:t>P</a:t>
            </a:r>
            <a:r>
              <a:rPr sz="2000" b="1" spc="20" dirty="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468630" marR="513715" algn="ctr">
              <a:lnSpc>
                <a:spcPct val="202500"/>
              </a:lnSpc>
            </a:pPr>
            <a:r>
              <a:rPr sz="2000" b="1" spc="-80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15" dirty="0">
                <a:latin typeface="Arial"/>
                <a:cs typeface="Arial"/>
              </a:rPr>
              <a:t>tSc</a:t>
            </a:r>
            <a:r>
              <a:rPr sz="2000" b="1" spc="25" dirty="0">
                <a:latin typeface="Arial"/>
                <a:cs typeface="Arial"/>
              </a:rPr>
              <a:t>r</a:t>
            </a:r>
            <a:r>
              <a:rPr sz="2000" b="1" spc="90" dirty="0">
                <a:latin typeface="Arial"/>
                <a:cs typeface="Arial"/>
              </a:rPr>
              <a:t>ipt,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75" dirty="0">
                <a:latin typeface="Arial"/>
                <a:cs typeface="Arial"/>
              </a:rPr>
              <a:t>Python</a:t>
            </a:r>
            <a:r>
              <a:rPr sz="2000" b="1" spc="4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Ru</a:t>
            </a:r>
            <a:r>
              <a:rPr sz="2000" b="1" spc="125" dirty="0">
                <a:latin typeface="Arial"/>
                <a:cs typeface="Arial"/>
              </a:rPr>
              <a:t>b</a:t>
            </a:r>
            <a:r>
              <a:rPr sz="2000" b="1" spc="-70" dirty="0">
                <a:latin typeface="Arial"/>
                <a:cs typeface="Arial"/>
              </a:rPr>
              <a:t>y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Scala,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SQ</a:t>
            </a:r>
            <a:r>
              <a:rPr sz="2000" b="1" spc="-50" dirty="0">
                <a:latin typeface="Arial"/>
                <a:cs typeface="Arial"/>
              </a:rPr>
              <a:t>L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S</a:t>
            </a:r>
            <a:r>
              <a:rPr sz="2000" b="1" spc="140" dirty="0">
                <a:latin typeface="Arial"/>
                <a:cs typeface="Arial"/>
              </a:rPr>
              <a:t>wi</a:t>
            </a:r>
            <a:r>
              <a:rPr sz="2000" b="1" spc="120" dirty="0">
                <a:latin typeface="Arial"/>
                <a:cs typeface="Arial"/>
              </a:rPr>
              <a:t>f</a:t>
            </a:r>
            <a:r>
              <a:rPr sz="2000" b="1" spc="100" dirty="0">
                <a:latin typeface="Arial"/>
                <a:cs typeface="Arial"/>
              </a:rPr>
              <a:t>t</a:t>
            </a:r>
            <a:r>
              <a:rPr sz="2000" b="1" spc="85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VB</a:t>
            </a:r>
            <a:r>
              <a:rPr sz="2000" b="1" spc="135" dirty="0">
                <a:latin typeface="Arial"/>
                <a:cs typeface="Arial"/>
              </a:rPr>
              <a:t>A</a:t>
            </a:r>
            <a:r>
              <a:rPr sz="2000" b="1" spc="20" dirty="0">
                <a:latin typeface="Arial"/>
                <a:cs typeface="Arial"/>
              </a:rPr>
              <a:t>, </a:t>
            </a:r>
            <a:r>
              <a:rPr sz="2000" b="1" spc="80" dirty="0">
                <a:latin typeface="Arial"/>
                <a:cs typeface="Arial"/>
              </a:rPr>
              <a:t>VB.</a:t>
            </a:r>
            <a:r>
              <a:rPr sz="2000" b="1" spc="95" dirty="0">
                <a:latin typeface="Arial"/>
                <a:cs typeface="Arial"/>
              </a:rPr>
              <a:t>N</a:t>
            </a:r>
            <a:r>
              <a:rPr sz="2000" b="1" spc="-165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T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V</a:t>
            </a:r>
            <a:r>
              <a:rPr sz="2000" b="1" spc="85" dirty="0">
                <a:latin typeface="Arial"/>
                <a:cs typeface="Arial"/>
              </a:rPr>
              <a:t>e</a:t>
            </a:r>
            <a:r>
              <a:rPr sz="2000" b="1" spc="65" dirty="0">
                <a:latin typeface="Arial"/>
                <a:cs typeface="Arial"/>
              </a:rPr>
              <a:t>r</a:t>
            </a:r>
            <a:r>
              <a:rPr sz="2000" b="1" spc="70" dirty="0">
                <a:latin typeface="Arial"/>
                <a:cs typeface="Arial"/>
              </a:rPr>
              <a:t>ilo</a:t>
            </a:r>
            <a:r>
              <a:rPr sz="2000" b="1" spc="100" dirty="0">
                <a:latin typeface="Arial"/>
                <a:cs typeface="Arial"/>
              </a:rPr>
              <a:t>g</a:t>
            </a:r>
            <a:r>
              <a:rPr sz="2000" b="1" spc="20" dirty="0">
                <a:latin typeface="Arial"/>
                <a:cs typeface="Arial"/>
              </a:rPr>
              <a:t>,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80" dirty="0">
                <a:latin typeface="Arial"/>
                <a:cs typeface="Arial"/>
              </a:rPr>
              <a:t>VHDL,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Vi</a:t>
            </a:r>
            <a:r>
              <a:rPr sz="2000" b="1" spc="5" dirty="0">
                <a:latin typeface="Arial"/>
                <a:cs typeface="Arial"/>
              </a:rPr>
              <a:t>s</a:t>
            </a:r>
            <a:r>
              <a:rPr sz="2000" b="1" spc="75" dirty="0">
                <a:latin typeface="Arial"/>
                <a:cs typeface="Arial"/>
              </a:rPr>
              <a:t>ua</a:t>
            </a:r>
            <a:r>
              <a:rPr sz="2000" b="1" spc="40" dirty="0">
                <a:latin typeface="Arial"/>
                <a:cs typeface="Arial"/>
              </a:rPr>
              <a:t>l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Ba</a:t>
            </a:r>
            <a:r>
              <a:rPr sz="2000" b="1" spc="-4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ic </a:t>
            </a:r>
            <a:r>
              <a:rPr sz="2000" b="1" spc="25" dirty="0">
                <a:latin typeface="Heiti SC"/>
                <a:cs typeface="Heiti SC"/>
              </a:rPr>
              <a:t>编程语言，也是一个江</a:t>
            </a:r>
            <a:r>
              <a:rPr sz="2000" b="1" spc="5" dirty="0">
                <a:latin typeface="Heiti SC"/>
                <a:cs typeface="Heiti SC"/>
              </a:rPr>
              <a:t>湖</a:t>
            </a:r>
            <a:r>
              <a:rPr sz="2000" b="1" spc="25" dirty="0">
                <a:latin typeface="Heiti SC"/>
                <a:cs typeface="Heiti SC"/>
              </a:rPr>
              <a:t>！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884717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不同编程语言的初心和适用对象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716" y="4534233"/>
            <a:ext cx="815848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30" dirty="0">
                <a:latin typeface="Heiti SC"/>
                <a:cs typeface="Heiti SC"/>
              </a:rPr>
              <a:t>各编程语言所处历史时期和使命</a:t>
            </a:r>
            <a:r>
              <a:rPr sz="2000" b="1" spc="15" dirty="0">
                <a:latin typeface="Heiti SC"/>
                <a:cs typeface="Heiti SC"/>
              </a:rPr>
              <a:t>不</a:t>
            </a:r>
            <a:r>
              <a:rPr sz="2000" b="1" spc="30" dirty="0">
                <a:latin typeface="Heiti SC"/>
                <a:cs typeface="Heiti SC"/>
              </a:rPr>
              <a:t>同</a:t>
            </a:r>
            <a:r>
              <a:rPr sz="2000" b="1" spc="-5" dirty="0">
                <a:latin typeface="Heiti SC"/>
                <a:cs typeface="Heiti SC"/>
              </a:rPr>
              <a:t>，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spc="95" dirty="0">
                <a:latin typeface="Arial"/>
                <a:cs typeface="Arial"/>
              </a:rPr>
              <a:t>yth</a:t>
            </a:r>
            <a:r>
              <a:rPr sz="2000" b="1" spc="110" dirty="0">
                <a:latin typeface="Arial"/>
                <a:cs typeface="Arial"/>
              </a:rPr>
              <a:t>o</a:t>
            </a:r>
            <a:r>
              <a:rPr sz="2000" b="1" spc="80" dirty="0">
                <a:latin typeface="Arial"/>
                <a:cs typeface="Arial"/>
              </a:rPr>
              <a:t>n</a:t>
            </a:r>
            <a:r>
              <a:rPr sz="2000" b="1" spc="25" dirty="0">
                <a:latin typeface="Heiti SC"/>
                <a:cs typeface="Heiti SC"/>
              </a:rPr>
              <a:t>是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计算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时</a:t>
            </a:r>
            <a:r>
              <a:rPr sz="2000" b="1" spc="30" dirty="0">
                <a:solidFill>
                  <a:srgbClr val="C00000"/>
                </a:solidFill>
                <a:latin typeface="Heiti SC"/>
                <a:cs typeface="Heiti SC"/>
              </a:rPr>
              <a:t>代演</a:t>
            </a:r>
            <a:r>
              <a:rPr sz="2000" b="1" spc="15" dirty="0">
                <a:solidFill>
                  <a:srgbClr val="C00000"/>
                </a:solidFill>
                <a:latin typeface="Heiti SC"/>
                <a:cs typeface="Heiti SC"/>
              </a:rPr>
              <a:t>进</a:t>
            </a:r>
            <a:r>
              <a:rPr sz="2000" b="1" spc="15" dirty="0">
                <a:latin typeface="Heiti SC"/>
                <a:cs typeface="Heiti SC"/>
              </a:rPr>
              <a:t>的</a:t>
            </a:r>
            <a:r>
              <a:rPr sz="2000" b="1" spc="30" dirty="0">
                <a:latin typeface="Heiti SC"/>
                <a:cs typeface="Heiti SC"/>
              </a:rPr>
              <a:t>选择！</a:t>
            </a:r>
            <a:endParaRPr sz="2000">
              <a:latin typeface="Heiti SC"/>
              <a:cs typeface="Heiti SC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9399" y="1613153"/>
          <a:ext cx="8472461" cy="2635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0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编程语言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学习内容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59626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语言本质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解决问题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iti SC"/>
                          <a:cs typeface="Heiti SC"/>
                        </a:rPr>
                        <a:t>适用对象</a:t>
                      </a:r>
                      <a:endParaRPr sz="1700">
                        <a:latin typeface="Heiti SC"/>
                        <a:cs typeface="Heiti SC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lnT w="12700">
                      <a:solidFill>
                        <a:srgbClr val="FF6900"/>
                      </a:solidFill>
                      <a:prstDash val="solid"/>
                    </a:lnT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指针、内存、数据类型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理解计算机系统结构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性能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</a:pPr>
                      <a:r>
                        <a:rPr sz="1700" spc="-3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00" spc="-3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对象、跨平台、运行时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跨平台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软件类专业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C++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对象、多态、继承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理解主客体关系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大规模程序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计算机类专业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1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VB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对象、按钮、文本框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37973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理解交互逻辑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桌面应用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不确定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6900"/>
                      </a:solidFill>
                      <a:prstDash val="solid"/>
                    </a:lnL>
                    <a:lnR w="12700">
                      <a:solidFill>
                        <a:srgbClr val="FF6900"/>
                      </a:solidFill>
                      <a:prstDash val="solid"/>
                    </a:lnR>
                    <a:solidFill>
                      <a:srgbClr val="FD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Pyt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编程逻辑、第三方库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理解问题求解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各类问题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所有专业</a:t>
                      </a:r>
                      <a:endParaRPr sz="17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solidFill>
                      <a:srgbClr val="FF6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051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060">
              <a:lnSpc>
                <a:spcPct val="100000"/>
              </a:lnSpc>
            </a:pPr>
            <a:r>
              <a:rPr spc="110" dirty="0">
                <a:latin typeface="Arial"/>
                <a:cs typeface="Arial"/>
              </a:rPr>
              <a:t>2018</a:t>
            </a:r>
            <a:r>
              <a:rPr spc="-5" dirty="0">
                <a:latin typeface="Arial Unicode MS"/>
                <a:cs typeface="Arial Unicode MS"/>
              </a:rPr>
              <a:t>年以后的计</a:t>
            </a:r>
            <a:r>
              <a:rPr spc="5" dirty="0">
                <a:latin typeface="Arial Unicode MS"/>
                <a:cs typeface="Arial Unicode MS"/>
              </a:rPr>
              <a:t>算</a:t>
            </a:r>
            <a:r>
              <a:rPr spc="-5" dirty="0">
                <a:latin typeface="Arial Unicode MS"/>
                <a:cs typeface="Arial Unicode MS"/>
              </a:rPr>
              <a:t>环境</a:t>
            </a:r>
            <a:r>
              <a:rPr spc="-755" dirty="0">
                <a:latin typeface="Arial Unicode MS"/>
                <a:cs typeface="Arial Unicode MS"/>
              </a:rPr>
              <a:t>…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8283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sz="2450" spc="20" dirty="0">
                <a:solidFill>
                  <a:srgbClr val="000000"/>
                </a:solidFill>
              </a:rPr>
              <a:t>计算机性能不再是解决一般问题的瓶颈</a:t>
            </a:r>
            <a:endParaRPr sz="2450"/>
          </a:p>
          <a:p>
            <a:pPr marL="10160" marR="5080" indent="635" algn="ctr">
              <a:lnSpc>
                <a:spcPct val="202100"/>
              </a:lnSpc>
            </a:pPr>
            <a:r>
              <a:rPr sz="2450" spc="15" dirty="0">
                <a:solidFill>
                  <a:srgbClr val="000000"/>
                </a:solidFill>
              </a:rPr>
              <a:t>移动互联网广泛普及 </a:t>
            </a:r>
            <a:r>
              <a:rPr sz="2450" spc="20" dirty="0">
                <a:solidFill>
                  <a:srgbClr val="000000"/>
                </a:solidFill>
              </a:rPr>
              <a:t>大数据、云计算、物联网、信息安全、人工智</a:t>
            </a:r>
            <a:r>
              <a:rPr sz="2450" spc="25" dirty="0">
                <a:solidFill>
                  <a:srgbClr val="000000"/>
                </a:solidFill>
              </a:rPr>
              <a:t>能</a:t>
            </a:r>
            <a:r>
              <a:rPr sz="2450" spc="20" dirty="0">
                <a:solidFill>
                  <a:srgbClr val="000000"/>
                </a:solidFill>
              </a:rPr>
              <a:t>等需求</a:t>
            </a:r>
            <a:r>
              <a:rPr sz="2450" spc="25" dirty="0">
                <a:solidFill>
                  <a:srgbClr val="000000"/>
                </a:solidFill>
              </a:rPr>
              <a:t>爆</a:t>
            </a:r>
            <a:r>
              <a:rPr sz="2450" spc="20" dirty="0">
                <a:solidFill>
                  <a:srgbClr val="000000"/>
                </a:solidFill>
              </a:rPr>
              <a:t>发 解决日益增长的计算需求，用什么语言？</a:t>
            </a:r>
            <a:endParaRPr sz="2450"/>
          </a:p>
        </p:txBody>
      </p:sp>
    </p:spTree>
    <p:extLst>
      <p:ext uri="{BB962C8B-B14F-4D97-AF65-F5344CB8AC3E}">
        <p14:creationId xmlns:p14="http://schemas.microsoft.com/office/powerpoint/2010/main" val="1593067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2050" y="2303830"/>
            <a:ext cx="428244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>
                <a:latin typeface="Arial"/>
                <a:cs typeface="Arial"/>
              </a:rPr>
              <a:t>P</a:t>
            </a:r>
            <a:r>
              <a:rPr spc="-40" dirty="0">
                <a:latin typeface="Arial"/>
                <a:cs typeface="Arial"/>
              </a:rPr>
              <a:t>y</a:t>
            </a:r>
            <a:r>
              <a:rPr spc="275" dirty="0">
                <a:latin typeface="Arial"/>
                <a:cs typeface="Arial"/>
              </a:rPr>
              <a:t>tho</a:t>
            </a:r>
            <a:r>
              <a:rPr spc="325" dirty="0">
                <a:latin typeface="Arial"/>
                <a:cs typeface="Arial"/>
              </a:rPr>
              <a:t>n</a:t>
            </a:r>
            <a:r>
              <a:rPr spc="-5" dirty="0">
                <a:latin typeface="Arial Unicode MS"/>
                <a:cs typeface="Arial Unicode MS"/>
              </a:rPr>
              <a:t>语言的特点</a:t>
            </a:r>
          </a:p>
        </p:txBody>
      </p:sp>
    </p:spTree>
    <p:extLst>
      <p:ext uri="{BB962C8B-B14F-4D97-AF65-F5344CB8AC3E}">
        <p14:creationId xmlns:p14="http://schemas.microsoft.com/office/powerpoint/2010/main" val="4118269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510" y="1938205"/>
            <a:ext cx="32492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sz="2000" b="1" spc="204" dirty="0">
                <a:solidFill>
                  <a:srgbClr val="007EDE"/>
                </a:solidFill>
                <a:latin typeface="Arial"/>
                <a:cs typeface="Arial"/>
              </a:rPr>
              <a:t>-	</a:t>
            </a:r>
            <a:r>
              <a:rPr sz="2200" b="1" spc="65" dirty="0">
                <a:solidFill>
                  <a:srgbClr val="006FC0"/>
                </a:solidFill>
                <a:latin typeface="Arial"/>
                <a:cs typeface="Arial"/>
              </a:rPr>
              <a:t>Pytho</a:t>
            </a:r>
            <a:r>
              <a:rPr sz="22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200" b="1" spc="-5" dirty="0">
                <a:solidFill>
                  <a:srgbClr val="006FC0"/>
                </a:solidFill>
                <a:latin typeface="Heiti SC"/>
                <a:cs typeface="Heiti SC"/>
              </a:rPr>
              <a:t>语言是通用语言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750" y="2561842"/>
            <a:ext cx="348551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10" dirty="0">
                <a:latin typeface="Heiti SC"/>
                <a:cs typeface="Heiti SC"/>
              </a:rPr>
              <a:t>语言是脚本语言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语言是开源语言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语言是跨平台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4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b="1" spc="50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65" dirty="0">
                <a:latin typeface="Arial"/>
                <a:cs typeface="Arial"/>
              </a:rPr>
              <a:t>h</a:t>
            </a:r>
            <a:r>
              <a:rPr sz="2200" b="1" spc="85" dirty="0">
                <a:latin typeface="Arial"/>
                <a:cs typeface="Arial"/>
              </a:rPr>
              <a:t>on</a:t>
            </a:r>
            <a:r>
              <a:rPr sz="2200" b="1" spc="-5" dirty="0">
                <a:latin typeface="Heiti SC"/>
                <a:cs typeface="Heiti SC"/>
              </a:rPr>
              <a:t>语言</a:t>
            </a:r>
            <a:r>
              <a:rPr sz="2200" b="1" spc="-15" dirty="0">
                <a:latin typeface="Heiti SC"/>
                <a:cs typeface="Heiti SC"/>
              </a:rPr>
              <a:t>是</a:t>
            </a:r>
            <a:r>
              <a:rPr sz="2200" b="1" spc="-5" dirty="0">
                <a:latin typeface="Heiti SC"/>
                <a:cs typeface="Heiti SC"/>
              </a:rPr>
              <a:t>多模</a:t>
            </a:r>
            <a:r>
              <a:rPr sz="2200" b="1" spc="-15" dirty="0">
                <a:latin typeface="Heiti SC"/>
                <a:cs typeface="Heiti SC"/>
              </a:rPr>
              <a:t>型</a:t>
            </a:r>
            <a:r>
              <a:rPr sz="2200" b="1" dirty="0">
                <a:latin typeface="Heiti SC"/>
                <a:cs typeface="Heiti SC"/>
              </a:rPr>
              <a:t>语</a:t>
            </a:r>
            <a:r>
              <a:rPr sz="2200" b="1" spc="-5" dirty="0">
                <a:latin typeface="Heiti SC"/>
                <a:cs typeface="Heiti SC"/>
              </a:rPr>
              <a:t>言</a:t>
            </a:r>
            <a:endParaRPr sz="22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8030" y="3008053"/>
            <a:ext cx="2781300" cy="181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200" b="1" spc="40" dirty="0">
                <a:latin typeface="Arial"/>
                <a:cs typeface="Arial"/>
              </a:rPr>
              <a:t>Gui</a:t>
            </a:r>
            <a:r>
              <a:rPr sz="2200" b="1" spc="55" dirty="0">
                <a:latin typeface="Arial"/>
                <a:cs typeface="Arial"/>
              </a:rPr>
              <a:t>d</a:t>
            </a:r>
            <a:r>
              <a:rPr sz="2200" b="1" spc="95" dirty="0">
                <a:latin typeface="Arial"/>
                <a:cs typeface="Arial"/>
              </a:rPr>
              <a:t>o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00" b="1" spc="60" dirty="0">
                <a:latin typeface="Arial"/>
                <a:cs typeface="Arial"/>
              </a:rPr>
              <a:t>an</a:t>
            </a:r>
            <a:r>
              <a:rPr sz="2200" b="1" spc="55" dirty="0">
                <a:latin typeface="Arial"/>
                <a:cs typeface="Arial"/>
              </a:rPr>
              <a:t> </a:t>
            </a:r>
            <a:r>
              <a:rPr sz="2200" b="1" spc="-114" dirty="0">
                <a:latin typeface="Arial"/>
                <a:cs typeface="Arial"/>
              </a:rPr>
              <a:t>R</a:t>
            </a:r>
            <a:r>
              <a:rPr sz="2200" b="1" spc="15" dirty="0">
                <a:latin typeface="Arial"/>
                <a:cs typeface="Arial"/>
              </a:rPr>
              <a:t>ossum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75" dirty="0">
                <a:latin typeface="Arial"/>
                <a:cs typeface="Arial"/>
              </a:rPr>
              <a:t>n</a:t>
            </a:r>
            <a:r>
              <a:rPr sz="2200" b="1" spc="-5" dirty="0">
                <a:latin typeface="Heiti SC"/>
                <a:cs typeface="Heiti SC"/>
              </a:rPr>
              <a:t>语言创立者 </a:t>
            </a:r>
            <a:r>
              <a:rPr sz="2200" b="1" spc="130" dirty="0">
                <a:latin typeface="Arial"/>
                <a:cs typeface="Arial"/>
              </a:rPr>
              <a:t>2002</a:t>
            </a:r>
            <a:r>
              <a:rPr sz="2200" b="1" spc="-5" dirty="0">
                <a:latin typeface="Heiti SC"/>
                <a:cs typeface="Heiti SC"/>
              </a:rPr>
              <a:t>年，</a:t>
            </a:r>
            <a:r>
              <a:rPr sz="2200" b="1" spc="55" dirty="0">
                <a:latin typeface="Arial"/>
                <a:cs typeface="Arial"/>
              </a:rPr>
              <a:t>Pyt</a:t>
            </a:r>
            <a:r>
              <a:rPr sz="2200" b="1" spc="75" dirty="0">
                <a:latin typeface="Arial"/>
                <a:cs typeface="Arial"/>
              </a:rPr>
              <a:t>h</a:t>
            </a:r>
            <a:r>
              <a:rPr sz="2200" b="1" spc="80" dirty="0">
                <a:latin typeface="Arial"/>
                <a:cs typeface="Arial"/>
              </a:rPr>
              <a:t>o</a:t>
            </a:r>
            <a:r>
              <a:rPr sz="2200" b="1" spc="85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2008</a:t>
            </a:r>
            <a:r>
              <a:rPr sz="2200" b="1" spc="-10" dirty="0">
                <a:latin typeface="Heiti SC"/>
                <a:cs typeface="Heiti SC"/>
              </a:rPr>
              <a:t>年，</a:t>
            </a:r>
            <a:r>
              <a:rPr sz="2200" b="1" spc="65" dirty="0">
                <a:latin typeface="Arial"/>
                <a:cs typeface="Arial"/>
              </a:rPr>
              <a:t>Pytho</a:t>
            </a:r>
            <a:r>
              <a:rPr sz="2200" b="1" spc="80" dirty="0">
                <a:latin typeface="Arial"/>
                <a:cs typeface="Arial"/>
              </a:rPr>
              <a:t>n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30" dirty="0">
                <a:latin typeface="Arial"/>
                <a:cs typeface="Arial"/>
              </a:rPr>
              <a:t>3</a:t>
            </a:r>
            <a:r>
              <a:rPr sz="2200" b="1" spc="10" dirty="0">
                <a:latin typeface="Arial"/>
                <a:cs typeface="Arial"/>
              </a:rPr>
              <a:t>.</a:t>
            </a:r>
            <a:r>
              <a:rPr sz="2200" b="1" spc="60" dirty="0">
                <a:latin typeface="Arial"/>
                <a:cs typeface="Arial"/>
              </a:rPr>
              <a:t>x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5435" y="316991"/>
            <a:ext cx="2318004" cy="2502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276" y="416051"/>
            <a:ext cx="4277868" cy="1152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3042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255775"/>
            <a:ext cx="3638086" cy="215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60" y="1358321"/>
            <a:ext cx="3678554" cy="358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" algn="ctr">
              <a:lnSpc>
                <a:spcPct val="100000"/>
              </a:lnSpc>
            </a:pPr>
            <a:r>
              <a:rPr sz="2800" b="1" spc="-5" dirty="0">
                <a:solidFill>
                  <a:srgbClr val="C00000"/>
                </a:solidFill>
                <a:latin typeface="Heiti SC"/>
                <a:cs typeface="Heiti SC"/>
              </a:rPr>
              <a:t>语法简洁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latin typeface="Arial"/>
                <a:cs typeface="Arial"/>
              </a:rPr>
              <a:t>•	</a:t>
            </a:r>
            <a:r>
              <a:rPr sz="2800" b="1" spc="-145" dirty="0">
                <a:latin typeface="Arial"/>
                <a:cs typeface="Arial"/>
              </a:rPr>
              <a:t>C</a:t>
            </a:r>
            <a:r>
              <a:rPr sz="2800" b="1" spc="-10" dirty="0">
                <a:latin typeface="Heiti SC"/>
                <a:cs typeface="Heiti SC"/>
              </a:rPr>
              <a:t>代码量</a:t>
            </a:r>
            <a:r>
              <a:rPr sz="2800" b="1" spc="-5" dirty="0">
                <a:latin typeface="Heiti SC"/>
                <a:cs typeface="Heiti SC"/>
              </a:rPr>
              <a:t>的</a:t>
            </a:r>
            <a:r>
              <a:rPr sz="2800" b="1" spc="150" dirty="0">
                <a:latin typeface="Arial"/>
                <a:cs typeface="Arial"/>
              </a:rPr>
              <a:t>10%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强制可读性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10" dirty="0">
                <a:solidFill>
                  <a:srgbClr val="7E7E7E"/>
                </a:solidFill>
                <a:latin typeface="Heiti SC"/>
                <a:cs typeface="Heiti SC"/>
              </a:rPr>
              <a:t>较少的底层语法元素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多种编程方式</a:t>
            </a:r>
            <a:endParaRPr sz="2800">
              <a:latin typeface="Heiti SC"/>
              <a:cs typeface="Heiti S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469265" algn="l"/>
              </a:tabLst>
            </a:pPr>
            <a:r>
              <a:rPr sz="280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z="2800" b="1" spc="-5" dirty="0">
                <a:solidFill>
                  <a:srgbClr val="7E7E7E"/>
                </a:solidFill>
                <a:latin typeface="Heiti SC"/>
                <a:cs typeface="Heiti SC"/>
              </a:rPr>
              <a:t>支持中文字符</a:t>
            </a:r>
            <a:endParaRPr sz="2800">
              <a:latin typeface="Heiti SC"/>
              <a:cs typeface="Heiti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1339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258318" y="0"/>
                </a:moveTo>
                <a:lnTo>
                  <a:pt x="258318" y="72009"/>
                </a:lnTo>
                <a:lnTo>
                  <a:pt x="0" y="72009"/>
                </a:lnTo>
                <a:lnTo>
                  <a:pt x="0" y="216027"/>
                </a:lnTo>
                <a:lnTo>
                  <a:pt x="258318" y="216027"/>
                </a:lnTo>
                <a:lnTo>
                  <a:pt x="258318" y="288036"/>
                </a:lnTo>
                <a:lnTo>
                  <a:pt x="402336" y="144018"/>
                </a:lnTo>
                <a:lnTo>
                  <a:pt x="2583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8905" algn="ctr">
              <a:lnSpc>
                <a:spcPct val="100000"/>
              </a:lnSpc>
            </a:pPr>
            <a:r>
              <a:rPr spc="-5" dirty="0"/>
              <a:t>生态高产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•	</a:t>
            </a:r>
            <a:r>
              <a:rPr spc="270" dirty="0">
                <a:solidFill>
                  <a:srgbClr val="000000"/>
                </a:solidFill>
                <a:latin typeface="Arial"/>
                <a:cs typeface="Arial"/>
              </a:rPr>
              <a:t>&gt;15</a:t>
            </a:r>
            <a:r>
              <a:rPr spc="-5" dirty="0">
                <a:solidFill>
                  <a:srgbClr val="000000"/>
                </a:solidFill>
              </a:rPr>
              <a:t>万第三方库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快速增长的计算生态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10" dirty="0">
                <a:solidFill>
                  <a:srgbClr val="7E7E7E"/>
                </a:solidFill>
              </a:rPr>
              <a:t>避免重复造轮子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开放共享</a:t>
            </a:r>
          </a:p>
          <a:p>
            <a:pPr marL="5188585">
              <a:lnSpc>
                <a:spcPct val="100000"/>
              </a:lnSpc>
              <a:spcBef>
                <a:spcPts val="1680"/>
              </a:spcBef>
              <a:tabLst>
                <a:tab pos="5645150" algn="l"/>
              </a:tabLst>
            </a:pPr>
            <a:r>
              <a:rPr b="0" spc="-5" dirty="0">
                <a:solidFill>
                  <a:srgbClr val="7E7E7E"/>
                </a:solidFill>
                <a:latin typeface="Arial"/>
                <a:cs typeface="Arial"/>
              </a:rPr>
              <a:t>•	</a:t>
            </a:r>
            <a:r>
              <a:rPr spc="-5" dirty="0">
                <a:solidFill>
                  <a:srgbClr val="7E7E7E"/>
                </a:solidFill>
              </a:rPr>
              <a:t>跨操作系统平台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9782" y="1133094"/>
            <a:ext cx="2016760" cy="791210"/>
          </a:xfrm>
          <a:prstGeom prst="rect">
            <a:avLst/>
          </a:prstGeom>
          <a:solidFill>
            <a:srgbClr val="FDFDF9"/>
          </a:solidFill>
          <a:ln w="2286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ct val="100000"/>
              </a:lnSpc>
              <a:tabLst>
                <a:tab pos="1181100" algn="l"/>
              </a:tabLst>
            </a:pPr>
            <a:r>
              <a:rPr sz="2800" b="1" spc="135" dirty="0">
                <a:latin typeface="Arial"/>
                <a:cs typeface="Arial"/>
              </a:rPr>
              <a:t>10x	10x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7450" y="304352"/>
            <a:ext cx="42811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特点与优势</a:t>
            </a:r>
          </a:p>
        </p:txBody>
      </p:sp>
      <p:sp>
        <p:nvSpPr>
          <p:cNvPr id="10" name="object 10"/>
          <p:cNvSpPr/>
          <p:nvPr/>
        </p:nvSpPr>
        <p:spPr>
          <a:xfrm>
            <a:off x="5760720" y="1382267"/>
            <a:ext cx="402590" cy="288290"/>
          </a:xfrm>
          <a:custGeom>
            <a:avLst/>
            <a:gdLst/>
            <a:ahLst/>
            <a:cxnLst/>
            <a:rect l="l" t="t" r="r" b="b"/>
            <a:pathLst>
              <a:path w="402589" h="288289">
                <a:moveTo>
                  <a:pt x="144017" y="0"/>
                </a:moveTo>
                <a:lnTo>
                  <a:pt x="0" y="144018"/>
                </a:lnTo>
                <a:lnTo>
                  <a:pt x="144017" y="288036"/>
                </a:lnTo>
                <a:lnTo>
                  <a:pt x="144017" y="216027"/>
                </a:lnTo>
                <a:lnTo>
                  <a:pt x="402335" y="216027"/>
                </a:lnTo>
                <a:lnTo>
                  <a:pt x="402335" y="72009"/>
                </a:lnTo>
                <a:lnTo>
                  <a:pt x="144017" y="720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03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举一反三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9813" y="1603745"/>
            <a:ext cx="6334125" cy="274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162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计算问题的扩展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温度转换问题是各类转换问题的代表性问题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货币转换、长度转换、重量转换、面积转</a:t>
            </a:r>
            <a:r>
              <a:rPr sz="2400" b="1" spc="5" dirty="0">
                <a:latin typeface="Heiti SC"/>
                <a:cs typeface="Heiti SC"/>
              </a:rPr>
              <a:t>换</a:t>
            </a:r>
            <a:r>
              <a:rPr sz="2400" b="1" spc="-90" dirty="0">
                <a:latin typeface="Heiti SC"/>
                <a:cs typeface="Heiti SC"/>
              </a:rPr>
              <a:t>…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问题不同，但程序代码相似</a:t>
            </a:r>
            <a:endParaRPr sz="2400" dirty="0">
              <a:latin typeface="Heiti SC"/>
              <a:cs typeface="Heiti S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231" y="102107"/>
            <a:ext cx="8477250" cy="4973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23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8828" y="1105661"/>
            <a:ext cx="1558925" cy="1113790"/>
          </a:xfrm>
          <a:custGeom>
            <a:avLst/>
            <a:gdLst/>
            <a:ahLst/>
            <a:cxnLst/>
            <a:rect l="l" t="t" r="r" b="b"/>
            <a:pathLst>
              <a:path w="1558925" h="1113789">
                <a:moveTo>
                  <a:pt x="718312" y="627634"/>
                </a:moveTo>
                <a:lnTo>
                  <a:pt x="120650" y="839215"/>
                </a:lnTo>
                <a:lnTo>
                  <a:pt x="217804" y="1113536"/>
                </a:lnTo>
                <a:lnTo>
                  <a:pt x="266826" y="1096137"/>
                </a:lnTo>
                <a:lnTo>
                  <a:pt x="184657" y="863981"/>
                </a:lnTo>
                <a:lnTo>
                  <a:pt x="684022" y="687070"/>
                </a:lnTo>
                <a:lnTo>
                  <a:pt x="739342" y="687070"/>
                </a:lnTo>
                <a:lnTo>
                  <a:pt x="718312" y="627634"/>
                </a:lnTo>
                <a:close/>
              </a:path>
              <a:path w="1558925" h="1113789">
                <a:moveTo>
                  <a:pt x="605154" y="756030"/>
                </a:moveTo>
                <a:lnTo>
                  <a:pt x="290829" y="867410"/>
                </a:lnTo>
                <a:lnTo>
                  <a:pt x="340741" y="1008380"/>
                </a:lnTo>
                <a:lnTo>
                  <a:pt x="388493" y="991488"/>
                </a:lnTo>
                <a:lnTo>
                  <a:pt x="378841" y="964057"/>
                </a:lnTo>
                <a:lnTo>
                  <a:pt x="485706" y="926211"/>
                </a:lnTo>
                <a:lnTo>
                  <a:pt x="365378" y="926211"/>
                </a:lnTo>
                <a:lnTo>
                  <a:pt x="351917" y="888364"/>
                </a:lnTo>
                <a:lnTo>
                  <a:pt x="570865" y="810894"/>
                </a:lnTo>
                <a:lnTo>
                  <a:pt x="624525" y="810894"/>
                </a:lnTo>
                <a:lnTo>
                  <a:pt x="605154" y="756030"/>
                </a:lnTo>
                <a:close/>
              </a:path>
              <a:path w="1558925" h="1113789">
                <a:moveTo>
                  <a:pt x="739342" y="687070"/>
                </a:moveTo>
                <a:lnTo>
                  <a:pt x="684022" y="687070"/>
                </a:lnTo>
                <a:lnTo>
                  <a:pt x="734833" y="831238"/>
                </a:lnTo>
                <a:lnTo>
                  <a:pt x="736279" y="842447"/>
                </a:lnTo>
                <a:lnTo>
                  <a:pt x="709735" y="877286"/>
                </a:lnTo>
                <a:lnTo>
                  <a:pt x="671037" y="891455"/>
                </a:lnTo>
                <a:lnTo>
                  <a:pt x="659070" y="895737"/>
                </a:lnTo>
                <a:lnTo>
                  <a:pt x="646890" y="900459"/>
                </a:lnTo>
                <a:lnTo>
                  <a:pt x="634560" y="905731"/>
                </a:lnTo>
                <a:lnTo>
                  <a:pt x="622145" y="911658"/>
                </a:lnTo>
                <a:lnTo>
                  <a:pt x="628939" y="922440"/>
                </a:lnTo>
                <a:lnTo>
                  <a:pt x="636279" y="932612"/>
                </a:lnTo>
                <a:lnTo>
                  <a:pt x="644702" y="942018"/>
                </a:lnTo>
                <a:lnTo>
                  <a:pt x="654745" y="950503"/>
                </a:lnTo>
                <a:lnTo>
                  <a:pt x="665125" y="947255"/>
                </a:lnTo>
                <a:lnTo>
                  <a:pt x="711931" y="931096"/>
                </a:lnTo>
                <a:lnTo>
                  <a:pt x="752843" y="914494"/>
                </a:lnTo>
                <a:lnTo>
                  <a:pt x="785844" y="882842"/>
                </a:lnTo>
                <a:lnTo>
                  <a:pt x="792396" y="850717"/>
                </a:lnTo>
                <a:lnTo>
                  <a:pt x="791111" y="838411"/>
                </a:lnTo>
                <a:lnTo>
                  <a:pt x="788091" y="825306"/>
                </a:lnTo>
                <a:lnTo>
                  <a:pt x="783336" y="811402"/>
                </a:lnTo>
                <a:lnTo>
                  <a:pt x="739342" y="687070"/>
                </a:lnTo>
                <a:close/>
              </a:path>
              <a:path w="1558925" h="1113789">
                <a:moveTo>
                  <a:pt x="624525" y="810894"/>
                </a:moveTo>
                <a:lnTo>
                  <a:pt x="570865" y="810894"/>
                </a:lnTo>
                <a:lnTo>
                  <a:pt x="584200" y="848740"/>
                </a:lnTo>
                <a:lnTo>
                  <a:pt x="365378" y="926211"/>
                </a:lnTo>
                <a:lnTo>
                  <a:pt x="485706" y="926211"/>
                </a:lnTo>
                <a:lnTo>
                  <a:pt x="645287" y="869695"/>
                </a:lnTo>
                <a:lnTo>
                  <a:pt x="624525" y="810894"/>
                </a:lnTo>
                <a:close/>
              </a:path>
              <a:path w="1558925" h="1113789">
                <a:moveTo>
                  <a:pt x="1160883" y="401574"/>
                </a:moveTo>
                <a:lnTo>
                  <a:pt x="1059815" y="401574"/>
                </a:lnTo>
                <a:lnTo>
                  <a:pt x="1061932" y="423037"/>
                </a:lnTo>
                <a:lnTo>
                  <a:pt x="1062794" y="444653"/>
                </a:lnTo>
                <a:lnTo>
                  <a:pt x="1060774" y="487131"/>
                </a:lnTo>
                <a:lnTo>
                  <a:pt x="1053742" y="529612"/>
                </a:lnTo>
                <a:lnTo>
                  <a:pt x="1041701" y="571896"/>
                </a:lnTo>
                <a:lnTo>
                  <a:pt x="1024651" y="613981"/>
                </a:lnTo>
                <a:lnTo>
                  <a:pt x="1002591" y="655868"/>
                </a:lnTo>
                <a:lnTo>
                  <a:pt x="975520" y="697557"/>
                </a:lnTo>
                <a:lnTo>
                  <a:pt x="943438" y="739048"/>
                </a:lnTo>
                <a:lnTo>
                  <a:pt x="906343" y="780341"/>
                </a:lnTo>
                <a:lnTo>
                  <a:pt x="864235" y="821436"/>
                </a:lnTo>
                <a:lnTo>
                  <a:pt x="909335" y="848477"/>
                </a:lnTo>
                <a:lnTo>
                  <a:pt x="918562" y="854193"/>
                </a:lnTo>
                <a:lnTo>
                  <a:pt x="926592" y="859282"/>
                </a:lnTo>
                <a:lnTo>
                  <a:pt x="947042" y="838752"/>
                </a:lnTo>
                <a:lnTo>
                  <a:pt x="984570" y="797506"/>
                </a:lnTo>
                <a:lnTo>
                  <a:pt x="1017603" y="756009"/>
                </a:lnTo>
                <a:lnTo>
                  <a:pt x="1046140" y="714262"/>
                </a:lnTo>
                <a:lnTo>
                  <a:pt x="1070181" y="672267"/>
                </a:lnTo>
                <a:lnTo>
                  <a:pt x="1089726" y="630023"/>
                </a:lnTo>
                <a:lnTo>
                  <a:pt x="1104776" y="587533"/>
                </a:lnTo>
                <a:lnTo>
                  <a:pt x="1115329" y="544796"/>
                </a:lnTo>
                <a:lnTo>
                  <a:pt x="1121387" y="501813"/>
                </a:lnTo>
                <a:lnTo>
                  <a:pt x="1122949" y="458585"/>
                </a:lnTo>
                <a:lnTo>
                  <a:pt x="1122045" y="436879"/>
                </a:lnTo>
                <a:lnTo>
                  <a:pt x="1194025" y="436879"/>
                </a:lnTo>
                <a:lnTo>
                  <a:pt x="1185291" y="428484"/>
                </a:lnTo>
                <a:lnTo>
                  <a:pt x="1169112" y="411257"/>
                </a:lnTo>
                <a:lnTo>
                  <a:pt x="1160883" y="401574"/>
                </a:lnTo>
                <a:close/>
              </a:path>
              <a:path w="1558925" h="1113789">
                <a:moveTo>
                  <a:pt x="584962" y="498728"/>
                </a:moveTo>
                <a:lnTo>
                  <a:pt x="140335" y="656209"/>
                </a:lnTo>
                <a:lnTo>
                  <a:pt x="189483" y="795146"/>
                </a:lnTo>
                <a:lnTo>
                  <a:pt x="238632" y="777748"/>
                </a:lnTo>
                <a:lnTo>
                  <a:pt x="232155" y="759460"/>
                </a:lnTo>
                <a:lnTo>
                  <a:pt x="342978" y="720216"/>
                </a:lnTo>
                <a:lnTo>
                  <a:pt x="218186" y="720216"/>
                </a:lnTo>
                <a:lnTo>
                  <a:pt x="203326" y="678052"/>
                </a:lnTo>
                <a:lnTo>
                  <a:pt x="549782" y="555371"/>
                </a:lnTo>
                <a:lnTo>
                  <a:pt x="605050" y="555371"/>
                </a:lnTo>
                <a:lnTo>
                  <a:pt x="584962" y="498728"/>
                </a:lnTo>
                <a:close/>
              </a:path>
              <a:path w="1558925" h="1113789">
                <a:moveTo>
                  <a:pt x="605050" y="555371"/>
                </a:moveTo>
                <a:lnTo>
                  <a:pt x="549782" y="555371"/>
                </a:lnTo>
                <a:lnTo>
                  <a:pt x="564769" y="597535"/>
                </a:lnTo>
                <a:lnTo>
                  <a:pt x="218186" y="720216"/>
                </a:lnTo>
                <a:lnTo>
                  <a:pt x="342978" y="720216"/>
                </a:lnTo>
                <a:lnTo>
                  <a:pt x="578612" y="636777"/>
                </a:lnTo>
                <a:lnTo>
                  <a:pt x="633922" y="636777"/>
                </a:lnTo>
                <a:lnTo>
                  <a:pt x="605050" y="555371"/>
                </a:lnTo>
                <a:close/>
              </a:path>
              <a:path w="1558925" h="1113789">
                <a:moveTo>
                  <a:pt x="327369" y="459613"/>
                </a:moveTo>
                <a:lnTo>
                  <a:pt x="298830" y="459613"/>
                </a:lnTo>
                <a:lnTo>
                  <a:pt x="277173" y="488070"/>
                </a:lnTo>
                <a:lnTo>
                  <a:pt x="287686" y="496086"/>
                </a:lnTo>
                <a:lnTo>
                  <a:pt x="297560" y="503788"/>
                </a:lnTo>
                <a:lnTo>
                  <a:pt x="306831" y="511175"/>
                </a:lnTo>
                <a:lnTo>
                  <a:pt x="3810" y="618489"/>
                </a:lnTo>
                <a:lnTo>
                  <a:pt x="18669" y="660653"/>
                </a:lnTo>
                <a:lnTo>
                  <a:pt x="514782" y="484923"/>
                </a:lnTo>
                <a:lnTo>
                  <a:pt x="357682" y="484923"/>
                </a:lnTo>
                <a:lnTo>
                  <a:pt x="348117" y="476642"/>
                </a:lnTo>
                <a:lnTo>
                  <a:pt x="338389" y="468490"/>
                </a:lnTo>
                <a:lnTo>
                  <a:pt x="328485" y="460480"/>
                </a:lnTo>
                <a:lnTo>
                  <a:pt x="327369" y="459613"/>
                </a:lnTo>
                <a:close/>
              </a:path>
              <a:path w="1558925" h="1113789">
                <a:moveTo>
                  <a:pt x="633922" y="636777"/>
                </a:moveTo>
                <a:lnTo>
                  <a:pt x="578612" y="636777"/>
                </a:lnTo>
                <a:lnTo>
                  <a:pt x="585089" y="655065"/>
                </a:lnTo>
                <a:lnTo>
                  <a:pt x="634238" y="637666"/>
                </a:lnTo>
                <a:lnTo>
                  <a:pt x="633922" y="636777"/>
                </a:lnTo>
                <a:close/>
              </a:path>
              <a:path w="1558925" h="1113789">
                <a:moveTo>
                  <a:pt x="1194025" y="436879"/>
                </a:moveTo>
                <a:lnTo>
                  <a:pt x="1122045" y="436879"/>
                </a:lnTo>
                <a:lnTo>
                  <a:pt x="1137074" y="455128"/>
                </a:lnTo>
                <a:lnTo>
                  <a:pt x="1168846" y="488981"/>
                </a:lnTo>
                <a:lnTo>
                  <a:pt x="1202906" y="519293"/>
                </a:lnTo>
                <a:lnTo>
                  <a:pt x="1239262" y="546045"/>
                </a:lnTo>
                <a:lnTo>
                  <a:pt x="1277921" y="569217"/>
                </a:lnTo>
                <a:lnTo>
                  <a:pt x="1318889" y="588792"/>
                </a:lnTo>
                <a:lnTo>
                  <a:pt x="1362174" y="604749"/>
                </a:lnTo>
                <a:lnTo>
                  <a:pt x="1407783" y="617071"/>
                </a:lnTo>
                <a:lnTo>
                  <a:pt x="1455721" y="625738"/>
                </a:lnTo>
                <a:lnTo>
                  <a:pt x="1505998" y="630731"/>
                </a:lnTo>
                <a:lnTo>
                  <a:pt x="1532014" y="631844"/>
                </a:lnTo>
                <a:lnTo>
                  <a:pt x="1544761" y="597224"/>
                </a:lnTo>
                <a:lnTo>
                  <a:pt x="1558400" y="560418"/>
                </a:lnTo>
                <a:lnTo>
                  <a:pt x="1531560" y="560418"/>
                </a:lnTo>
                <a:lnTo>
                  <a:pt x="1505094" y="560092"/>
                </a:lnTo>
                <a:lnTo>
                  <a:pt x="1454093" y="556274"/>
                </a:lnTo>
                <a:lnTo>
                  <a:pt x="1405665" y="548232"/>
                </a:lnTo>
                <a:lnTo>
                  <a:pt x="1359811" y="535967"/>
                </a:lnTo>
                <a:lnTo>
                  <a:pt x="1316529" y="519477"/>
                </a:lnTo>
                <a:lnTo>
                  <a:pt x="1275765" y="498728"/>
                </a:lnTo>
                <a:lnTo>
                  <a:pt x="1237680" y="473821"/>
                </a:lnTo>
                <a:lnTo>
                  <a:pt x="1202111" y="444653"/>
                </a:lnTo>
                <a:lnTo>
                  <a:pt x="1194025" y="436879"/>
                </a:lnTo>
                <a:close/>
              </a:path>
              <a:path w="1558925" h="1113789">
                <a:moveTo>
                  <a:pt x="1558671" y="559688"/>
                </a:moveTo>
                <a:lnTo>
                  <a:pt x="1531560" y="560418"/>
                </a:lnTo>
                <a:lnTo>
                  <a:pt x="1558400" y="560418"/>
                </a:lnTo>
                <a:lnTo>
                  <a:pt x="1558671" y="559688"/>
                </a:lnTo>
                <a:close/>
              </a:path>
              <a:path w="1558925" h="1113789">
                <a:moveTo>
                  <a:pt x="50546" y="425068"/>
                </a:moveTo>
                <a:lnTo>
                  <a:pt x="0" y="442975"/>
                </a:lnTo>
                <a:lnTo>
                  <a:pt x="38607" y="551688"/>
                </a:lnTo>
                <a:lnTo>
                  <a:pt x="208022" y="491743"/>
                </a:lnTo>
                <a:lnTo>
                  <a:pt x="74168" y="491743"/>
                </a:lnTo>
                <a:lnTo>
                  <a:pt x="50546" y="425068"/>
                </a:lnTo>
                <a:close/>
              </a:path>
              <a:path w="1558925" h="1113789">
                <a:moveTo>
                  <a:pt x="1061862" y="178744"/>
                </a:moveTo>
                <a:lnTo>
                  <a:pt x="992731" y="178744"/>
                </a:lnTo>
                <a:lnTo>
                  <a:pt x="998514" y="195163"/>
                </a:lnTo>
                <a:lnTo>
                  <a:pt x="1004017" y="210890"/>
                </a:lnTo>
                <a:lnTo>
                  <a:pt x="1018845" y="253924"/>
                </a:lnTo>
                <a:lnTo>
                  <a:pt x="1031156" y="290736"/>
                </a:lnTo>
                <a:lnTo>
                  <a:pt x="1043669" y="330140"/>
                </a:lnTo>
                <a:lnTo>
                  <a:pt x="1048257" y="345693"/>
                </a:lnTo>
                <a:lnTo>
                  <a:pt x="744220" y="453389"/>
                </a:lnTo>
                <a:lnTo>
                  <a:pt x="763143" y="506729"/>
                </a:lnTo>
                <a:lnTo>
                  <a:pt x="1059815" y="401574"/>
                </a:lnTo>
                <a:lnTo>
                  <a:pt x="1160883" y="401574"/>
                </a:lnTo>
                <a:lnTo>
                  <a:pt x="1153576" y="392974"/>
                </a:lnTo>
                <a:lnTo>
                  <a:pt x="1138681" y="373634"/>
                </a:lnTo>
                <a:lnTo>
                  <a:pt x="1293673" y="318805"/>
                </a:lnTo>
                <a:lnTo>
                  <a:pt x="1108737" y="318805"/>
                </a:lnTo>
                <a:lnTo>
                  <a:pt x="1091163" y="265811"/>
                </a:lnTo>
                <a:lnTo>
                  <a:pt x="1078764" y="228726"/>
                </a:lnTo>
                <a:lnTo>
                  <a:pt x="1067004" y="193859"/>
                </a:lnTo>
                <a:lnTo>
                  <a:pt x="1061862" y="178744"/>
                </a:lnTo>
                <a:close/>
              </a:path>
              <a:path w="1558925" h="1113789">
                <a:moveTo>
                  <a:pt x="296672" y="308737"/>
                </a:moveTo>
                <a:lnTo>
                  <a:pt x="244728" y="327151"/>
                </a:lnTo>
                <a:lnTo>
                  <a:pt x="277622" y="419735"/>
                </a:lnTo>
                <a:lnTo>
                  <a:pt x="74168" y="491743"/>
                </a:lnTo>
                <a:lnTo>
                  <a:pt x="208022" y="491743"/>
                </a:lnTo>
                <a:lnTo>
                  <a:pt x="298830" y="459613"/>
                </a:lnTo>
                <a:lnTo>
                  <a:pt x="327369" y="459613"/>
                </a:lnTo>
                <a:lnTo>
                  <a:pt x="318389" y="452627"/>
                </a:lnTo>
                <a:lnTo>
                  <a:pt x="463202" y="401320"/>
                </a:lnTo>
                <a:lnTo>
                  <a:pt x="329438" y="401320"/>
                </a:lnTo>
                <a:lnTo>
                  <a:pt x="296672" y="308737"/>
                </a:lnTo>
                <a:close/>
              </a:path>
              <a:path w="1558925" h="1113789">
                <a:moveTo>
                  <a:pt x="666623" y="383793"/>
                </a:moveTo>
                <a:lnTo>
                  <a:pt x="357682" y="484923"/>
                </a:lnTo>
                <a:lnTo>
                  <a:pt x="514782" y="484923"/>
                </a:lnTo>
                <a:lnTo>
                  <a:pt x="681608" y="425830"/>
                </a:lnTo>
                <a:lnTo>
                  <a:pt x="666623" y="383793"/>
                </a:lnTo>
                <a:close/>
              </a:path>
              <a:path w="1558925" h="1113789">
                <a:moveTo>
                  <a:pt x="560451" y="244475"/>
                </a:moveTo>
                <a:lnTo>
                  <a:pt x="510031" y="262382"/>
                </a:lnTo>
                <a:lnTo>
                  <a:pt x="533653" y="329057"/>
                </a:lnTo>
                <a:lnTo>
                  <a:pt x="329438" y="401320"/>
                </a:lnTo>
                <a:lnTo>
                  <a:pt x="463202" y="401320"/>
                </a:lnTo>
                <a:lnTo>
                  <a:pt x="548513" y="371093"/>
                </a:lnTo>
                <a:lnTo>
                  <a:pt x="605361" y="371093"/>
                </a:lnTo>
                <a:lnTo>
                  <a:pt x="560451" y="244475"/>
                </a:lnTo>
                <a:close/>
              </a:path>
              <a:path w="1558925" h="1113789">
                <a:moveTo>
                  <a:pt x="605361" y="371093"/>
                </a:moveTo>
                <a:lnTo>
                  <a:pt x="548513" y="371093"/>
                </a:lnTo>
                <a:lnTo>
                  <a:pt x="558419" y="399161"/>
                </a:lnTo>
                <a:lnTo>
                  <a:pt x="608965" y="381253"/>
                </a:lnTo>
                <a:lnTo>
                  <a:pt x="605361" y="371093"/>
                </a:lnTo>
                <a:close/>
              </a:path>
              <a:path w="1558925" h="1113789">
                <a:moveTo>
                  <a:pt x="1424686" y="212471"/>
                </a:moveTo>
                <a:lnTo>
                  <a:pt x="1108737" y="318805"/>
                </a:lnTo>
                <a:lnTo>
                  <a:pt x="1293673" y="318805"/>
                </a:lnTo>
                <a:lnTo>
                  <a:pt x="1443481" y="265811"/>
                </a:lnTo>
                <a:lnTo>
                  <a:pt x="1424686" y="212471"/>
                </a:lnTo>
                <a:close/>
              </a:path>
              <a:path w="1558925" h="1113789">
                <a:moveTo>
                  <a:pt x="1309116" y="0"/>
                </a:moveTo>
                <a:lnTo>
                  <a:pt x="703072" y="214629"/>
                </a:lnTo>
                <a:lnTo>
                  <a:pt x="721995" y="267842"/>
                </a:lnTo>
                <a:lnTo>
                  <a:pt x="992731" y="178744"/>
                </a:lnTo>
                <a:lnTo>
                  <a:pt x="1061862" y="178744"/>
                </a:lnTo>
                <a:lnTo>
                  <a:pt x="1059521" y="171865"/>
                </a:lnTo>
                <a:lnTo>
                  <a:pt x="1052322" y="150875"/>
                </a:lnTo>
                <a:lnTo>
                  <a:pt x="1328039" y="53212"/>
                </a:lnTo>
                <a:lnTo>
                  <a:pt x="1309116" y="0"/>
                </a:lnTo>
                <a:close/>
              </a:path>
            </a:pathLst>
          </a:custGeom>
          <a:solidFill>
            <a:srgbClr val="F8F8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380" y="370331"/>
            <a:ext cx="7525512" cy="4299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512" y="4731384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2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4029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800"/>
                </a:lnTo>
              </a:path>
            </a:pathLst>
          </a:custGeom>
          <a:ln w="53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512" y="309879"/>
            <a:ext cx="7701280" cy="0"/>
          </a:xfrm>
          <a:custGeom>
            <a:avLst/>
            <a:gdLst/>
            <a:ahLst/>
            <a:cxnLst/>
            <a:rect l="l" t="t" r="r" b="b"/>
            <a:pathLst>
              <a:path w="7701280">
                <a:moveTo>
                  <a:pt x="0" y="0"/>
                </a:moveTo>
                <a:lnTo>
                  <a:pt x="770077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741" y="336550"/>
            <a:ext cx="0" cy="4368800"/>
          </a:xfrm>
          <a:custGeom>
            <a:avLst/>
            <a:gdLst/>
            <a:ahLst/>
            <a:cxnLst/>
            <a:rect l="l" t="t" r="r" b="b"/>
            <a:pathLst>
              <a:path h="4368800">
                <a:moveTo>
                  <a:pt x="0" y="0"/>
                </a:moveTo>
                <a:lnTo>
                  <a:pt x="0" y="4368342"/>
                </a:lnTo>
              </a:path>
            </a:pathLst>
          </a:custGeom>
          <a:ln w="53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225" y="4678679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064" y="372109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25" y="363220"/>
            <a:ext cx="7559675" cy="0"/>
          </a:xfrm>
          <a:custGeom>
            <a:avLst/>
            <a:gdLst/>
            <a:ahLst/>
            <a:cxnLst/>
            <a:rect l="l" t="t" r="r" b="b"/>
            <a:pathLst>
              <a:path w="7559675">
                <a:moveTo>
                  <a:pt x="0" y="0"/>
                </a:moveTo>
                <a:lnTo>
                  <a:pt x="755931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8718" y="371856"/>
            <a:ext cx="0" cy="4297680"/>
          </a:xfrm>
          <a:custGeom>
            <a:avLst/>
            <a:gdLst/>
            <a:ahLst/>
            <a:cxnLst/>
            <a:rect l="l" t="t" r="r" b="b"/>
            <a:pathLst>
              <a:path h="4297680">
                <a:moveTo>
                  <a:pt x="0" y="0"/>
                </a:moveTo>
                <a:lnTo>
                  <a:pt x="0" y="4297680"/>
                </a:lnTo>
              </a:path>
            </a:pathLst>
          </a:custGeom>
          <a:ln w="17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17741" y="4817641"/>
            <a:ext cx="20923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60" dirty="0">
                <a:solidFill>
                  <a:srgbClr val="006FC0"/>
                </a:solidFill>
                <a:latin typeface="Arial"/>
                <a:cs typeface="Arial"/>
              </a:rPr>
              <a:t>Pyth</a:t>
            </a:r>
            <a:r>
              <a:rPr sz="2000" b="1" spc="80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000" b="1" spc="7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21</a:t>
            </a:r>
            <a:r>
              <a:rPr sz="2000" b="1" dirty="0">
                <a:solidFill>
                  <a:srgbClr val="006FC0"/>
                </a:solidFill>
                <a:latin typeface="Heiti SC"/>
                <a:cs typeface="Heiti SC"/>
              </a:rPr>
              <a:t>行代码</a:t>
            </a:r>
            <a:endParaRPr sz="20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470820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3044" y="1347650"/>
            <a:ext cx="6937375" cy="334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4710">
              <a:lnSpc>
                <a:spcPct val="100000"/>
              </a:lnSpc>
            </a:pPr>
            <a:r>
              <a:rPr sz="3200" b="1" dirty="0">
                <a:solidFill>
                  <a:srgbClr val="C00000"/>
                </a:solidFill>
                <a:latin typeface="Heiti SC"/>
                <a:cs typeface="Heiti SC"/>
              </a:rPr>
              <a:t>人生苦短，我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学</a:t>
            </a:r>
            <a:r>
              <a:rPr sz="3200" b="1" spc="105" dirty="0">
                <a:solidFill>
                  <a:srgbClr val="C00000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280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245" dirty="0">
                <a:latin typeface="Arial"/>
                <a:cs typeface="Arial"/>
              </a:rPr>
              <a:t>C</a:t>
            </a:r>
            <a:r>
              <a:rPr sz="2400" b="1" spc="100" dirty="0">
                <a:latin typeface="Arial"/>
                <a:cs typeface="Arial"/>
              </a:rPr>
              <a:t>/</a:t>
            </a:r>
            <a:r>
              <a:rPr sz="2400" b="1" spc="245" dirty="0">
                <a:latin typeface="Arial"/>
                <a:cs typeface="Arial"/>
              </a:rPr>
              <a:t>C+</a:t>
            </a:r>
            <a:r>
              <a:rPr sz="2400" b="1" spc="229" dirty="0">
                <a:latin typeface="Arial"/>
                <a:cs typeface="Arial"/>
              </a:rPr>
              <a:t>+</a:t>
            </a:r>
            <a:r>
              <a:rPr sz="2400" b="1" dirty="0">
                <a:latin typeface="Heiti SC"/>
                <a:cs typeface="Heiti SC"/>
              </a:rPr>
              <a:t>：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70" dirty="0">
                <a:latin typeface="Arial"/>
                <a:cs typeface="Arial"/>
              </a:rPr>
              <a:t>Pyth</a:t>
            </a:r>
            <a:r>
              <a:rPr sz="2400" b="1" spc="75" dirty="0">
                <a:latin typeface="Arial"/>
                <a:cs typeface="Arial"/>
              </a:rPr>
              <a:t>o</a:t>
            </a:r>
            <a:r>
              <a:rPr sz="2400" b="1" spc="90" dirty="0">
                <a:latin typeface="Arial"/>
                <a:cs typeface="Arial"/>
              </a:rPr>
              <a:t>n</a:t>
            </a:r>
            <a:r>
              <a:rPr sz="2400" b="1" dirty="0">
                <a:latin typeface="Heiti SC"/>
                <a:cs typeface="Heiti SC"/>
              </a:rPr>
              <a:t>，</a:t>
            </a:r>
            <a:r>
              <a:rPr sz="2400" b="1" spc="-120" dirty="0">
                <a:latin typeface="Arial"/>
                <a:cs typeface="Arial"/>
              </a:rPr>
              <a:t>C</a:t>
            </a:r>
            <a:r>
              <a:rPr sz="2400" b="1" dirty="0">
                <a:latin typeface="Heiti SC"/>
                <a:cs typeface="Heiti SC"/>
              </a:rPr>
              <a:t>归</a:t>
            </a:r>
            <a:r>
              <a:rPr sz="2400" b="1" spc="-120" dirty="0">
                <a:latin typeface="Arial"/>
                <a:cs typeface="Arial"/>
              </a:rPr>
              <a:t>C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J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spc="10" dirty="0">
                <a:latin typeface="Arial"/>
                <a:cs typeface="Arial"/>
              </a:rPr>
              <a:t>v</a:t>
            </a:r>
            <a:r>
              <a:rPr sz="2400" b="1" spc="50" dirty="0">
                <a:latin typeface="Arial"/>
                <a:cs typeface="Arial"/>
              </a:rPr>
              <a:t>a</a:t>
            </a:r>
            <a:r>
              <a:rPr sz="2400" b="1" dirty="0">
                <a:latin typeface="Heiti SC"/>
                <a:cs typeface="Heiti SC"/>
              </a:rPr>
              <a:t>：针对特定开发和岗位需求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latin typeface="Arial"/>
                <a:cs typeface="Arial"/>
              </a:rPr>
              <a:t>HTML/</a:t>
            </a:r>
            <a:r>
              <a:rPr sz="2400" b="1" spc="180" dirty="0">
                <a:latin typeface="Arial"/>
                <a:cs typeface="Arial"/>
              </a:rPr>
              <a:t>C</a:t>
            </a:r>
            <a:r>
              <a:rPr sz="2400" b="1" spc="-160" dirty="0">
                <a:latin typeface="Arial"/>
                <a:cs typeface="Arial"/>
              </a:rPr>
              <a:t>S</a:t>
            </a:r>
            <a:r>
              <a:rPr sz="2400" b="1" spc="-170" dirty="0">
                <a:latin typeface="Arial"/>
                <a:cs typeface="Arial"/>
              </a:rPr>
              <a:t>S</a:t>
            </a:r>
            <a:r>
              <a:rPr sz="2400" b="1" spc="25" dirty="0">
                <a:latin typeface="Arial"/>
                <a:cs typeface="Arial"/>
              </a:rPr>
              <a:t>/J</a:t>
            </a:r>
            <a:r>
              <a:rPr sz="2400" b="1" spc="50" dirty="0">
                <a:latin typeface="Arial"/>
                <a:cs typeface="Arial"/>
              </a:rPr>
              <a:t>S</a:t>
            </a:r>
            <a:r>
              <a:rPr sz="2400" b="1" dirty="0">
                <a:latin typeface="Heiti SC"/>
                <a:cs typeface="Heiti SC"/>
              </a:rPr>
              <a:t>：不可替代的前端技术，全栈能力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其他语言：</a:t>
            </a:r>
            <a:r>
              <a:rPr sz="2400" b="1" spc="290" dirty="0">
                <a:latin typeface="Arial"/>
                <a:cs typeface="Arial"/>
              </a:rPr>
              <a:t>R</a:t>
            </a:r>
            <a:r>
              <a:rPr sz="2400" b="1" spc="114" dirty="0">
                <a:latin typeface="Arial"/>
                <a:cs typeface="Arial"/>
              </a:rPr>
              <a:t>/</a:t>
            </a:r>
            <a:r>
              <a:rPr sz="2400" b="1" spc="220" dirty="0">
                <a:latin typeface="Arial"/>
                <a:cs typeface="Arial"/>
              </a:rPr>
              <a:t>Go</a:t>
            </a:r>
            <a:r>
              <a:rPr sz="2400" b="1" spc="90" dirty="0">
                <a:latin typeface="Arial"/>
                <a:cs typeface="Arial"/>
              </a:rPr>
              <a:t>/</a:t>
            </a:r>
            <a:r>
              <a:rPr sz="2400" b="1" spc="465" dirty="0">
                <a:latin typeface="Arial"/>
                <a:cs typeface="Arial"/>
              </a:rPr>
              <a:t>M</a:t>
            </a:r>
            <a:r>
              <a:rPr sz="2400" b="1" spc="120" dirty="0">
                <a:latin typeface="Arial"/>
                <a:cs typeface="Arial"/>
              </a:rPr>
              <a:t>at</a:t>
            </a:r>
            <a:r>
              <a:rPr sz="2400" b="1" spc="65" dirty="0">
                <a:latin typeface="Arial"/>
                <a:cs typeface="Arial"/>
              </a:rPr>
              <a:t>la</a:t>
            </a:r>
            <a:r>
              <a:rPr sz="2400" b="1" spc="100" dirty="0">
                <a:latin typeface="Arial"/>
                <a:cs typeface="Arial"/>
              </a:rPr>
              <a:t>b</a:t>
            </a:r>
            <a:r>
              <a:rPr sz="2400" b="1" dirty="0">
                <a:latin typeface="Heiti SC"/>
                <a:cs typeface="Heiti SC"/>
              </a:rPr>
              <a:t>等，特定领域</a:t>
            </a:r>
            <a:endParaRPr sz="2400" dirty="0">
              <a:latin typeface="Heiti SC"/>
              <a:cs typeface="Heiti S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</p:spTree>
    <p:extLst>
      <p:ext uri="{BB962C8B-B14F-4D97-AF65-F5344CB8AC3E}">
        <p14:creationId xmlns:p14="http://schemas.microsoft.com/office/powerpoint/2010/main" val="3794548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04352"/>
            <a:ext cx="52959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6657" y="1442395"/>
            <a:ext cx="6253480" cy="290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75" dirty="0">
                <a:solidFill>
                  <a:srgbClr val="006FC0"/>
                </a:solidFill>
                <a:latin typeface="Arial"/>
                <a:cs typeface="Arial"/>
              </a:rPr>
              <a:t>Pyt</a:t>
            </a:r>
            <a:r>
              <a:rPr sz="2800" b="1" spc="8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800" b="1" spc="105" dirty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2800" b="1" spc="110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是最高产的程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序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设计</a:t>
            </a:r>
            <a:r>
              <a:rPr sz="2800" b="1" dirty="0">
                <a:solidFill>
                  <a:srgbClr val="006FC0"/>
                </a:solidFill>
                <a:latin typeface="Heiti SC"/>
                <a:cs typeface="Heiti SC"/>
              </a:rPr>
              <a:t>语</a:t>
            </a:r>
            <a:r>
              <a:rPr sz="2800" b="1" spc="-5" dirty="0">
                <a:solidFill>
                  <a:srgbClr val="006FC0"/>
                </a:solidFill>
                <a:latin typeface="Heiti SC"/>
                <a:cs typeface="Heiti SC"/>
              </a:rPr>
              <a:t>言</a:t>
            </a:r>
            <a:r>
              <a:rPr sz="2800" b="1" spc="10" dirty="0">
                <a:solidFill>
                  <a:srgbClr val="006FC0"/>
                </a:solidFill>
                <a:latin typeface="Heiti SC"/>
                <a:cs typeface="Heiti SC"/>
              </a:rPr>
              <a:t>及</a:t>
            </a:r>
            <a:r>
              <a:rPr sz="2800" b="1" spc="-105" dirty="0">
                <a:solidFill>
                  <a:srgbClr val="006FC0"/>
                </a:solidFill>
                <a:latin typeface="Heiti SC"/>
                <a:cs typeface="Heiti SC"/>
              </a:rPr>
              <a:t>……</a:t>
            </a:r>
            <a:endParaRPr sz="2800">
              <a:latin typeface="Heiti SC"/>
              <a:cs typeface="Heiti SC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20"/>
              </a:spcBef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掌握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抽象并求解</a:t>
            </a:r>
            <a:r>
              <a:rPr sz="2400" b="1" dirty="0">
                <a:latin typeface="Heiti SC"/>
                <a:cs typeface="Heiti SC"/>
              </a:rPr>
              <a:t>计算问题综合能力的语言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了解产业界解决</a:t>
            </a: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复杂计算问</a:t>
            </a:r>
            <a:r>
              <a:rPr sz="2400" b="1" spc="-10" dirty="0">
                <a:solidFill>
                  <a:srgbClr val="C00000"/>
                </a:solidFill>
                <a:latin typeface="Heiti SC"/>
                <a:cs typeface="Heiti SC"/>
              </a:rPr>
              <a:t>题</a:t>
            </a:r>
            <a:r>
              <a:rPr sz="2400" b="1" dirty="0">
                <a:latin typeface="Heiti SC"/>
                <a:cs typeface="Heiti SC"/>
              </a:rPr>
              <a:t>方法的语言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享受利用编程</a:t>
            </a:r>
            <a:r>
              <a:rPr sz="2400" b="1" spc="-5" dirty="0">
                <a:solidFill>
                  <a:srgbClr val="C00000"/>
                </a:solidFill>
                <a:latin typeface="Heiti SC"/>
                <a:cs typeface="Heiti SC"/>
              </a:rPr>
              <a:t>将创新变为实现</a:t>
            </a:r>
            <a:r>
              <a:rPr sz="2400" b="1" dirty="0">
                <a:latin typeface="Heiti SC"/>
                <a:cs typeface="Heiti SC"/>
              </a:rPr>
              <a:t>乐趣的语言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1008222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9957" y="317052"/>
            <a:ext cx="5295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5"/>
              </a:lnSpc>
            </a:pPr>
            <a:r>
              <a:rPr spc="-10" dirty="0">
                <a:latin typeface="Arial Unicode MS"/>
                <a:cs typeface="Arial Unicode MS"/>
              </a:rPr>
              <a:t>如何看待</a:t>
            </a:r>
            <a:r>
              <a:rPr spc="175" dirty="0">
                <a:latin typeface="Arial"/>
                <a:cs typeface="Arial"/>
              </a:rPr>
              <a:t>Python</a:t>
            </a:r>
            <a:r>
              <a:rPr spc="-10" dirty="0">
                <a:latin typeface="Arial Unicode MS"/>
                <a:cs typeface="Arial Unicode MS"/>
              </a:rPr>
              <a:t>语言？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2064" y="1234112"/>
            <a:ext cx="694499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工具决定思维：关注工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具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变革</a:t>
            </a:r>
            <a:r>
              <a:rPr sz="3200" b="1" spc="-10" dirty="0">
                <a:solidFill>
                  <a:srgbClr val="C00000"/>
                </a:solidFill>
                <a:latin typeface="Heiti SC"/>
                <a:cs typeface="Heiti SC"/>
              </a:rPr>
              <a:t>的</a:t>
            </a:r>
            <a:r>
              <a:rPr sz="3200" b="1" spc="5" dirty="0">
                <a:solidFill>
                  <a:srgbClr val="C00000"/>
                </a:solidFill>
                <a:latin typeface="Heiti SC"/>
                <a:cs typeface="Heiti SC"/>
              </a:rPr>
              <a:t>力量！</a:t>
            </a:r>
            <a:endParaRPr sz="3200">
              <a:latin typeface="Heiti SC"/>
              <a:cs typeface="Heiti S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708404"/>
            <a:ext cx="6480048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3469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048" y="1059180"/>
            <a:ext cx="4968240" cy="298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047" y="328879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3175">
            <a:solidFill>
              <a:srgbClr val="F69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03677" y="2303830"/>
            <a:ext cx="413639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4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超级语言</a:t>
            </a:r>
            <a:r>
              <a:rPr sz="4000" spc="-210" dirty="0">
                <a:solidFill>
                  <a:srgbClr val="00AF50"/>
                </a:solidFill>
                <a:latin typeface="Andale Mono"/>
                <a:cs typeface="Andale Mono"/>
              </a:rPr>
              <a:t>"</a:t>
            </a:r>
            <a:r>
              <a:rPr sz="4000" spc="-5" dirty="0">
                <a:latin typeface="Arial Unicode MS"/>
                <a:cs typeface="Arial Unicode MS"/>
              </a:rPr>
              <a:t>的诞生</a:t>
            </a:r>
            <a:endParaRPr sz="40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844157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8029575" cy="3020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935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一种二进制语言，直接使用二进制代码表达指令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计算机硬</a:t>
            </a:r>
            <a:r>
              <a:rPr sz="2400" b="1" spc="-5" dirty="0">
                <a:latin typeface="Heiti SC"/>
                <a:cs typeface="Heiti SC"/>
              </a:rPr>
              <a:t>件</a:t>
            </a:r>
            <a:r>
              <a:rPr sz="2400" b="1" spc="5" dirty="0">
                <a:latin typeface="Arial"/>
                <a:cs typeface="Arial"/>
              </a:rPr>
              <a:t>(</a:t>
            </a:r>
            <a:r>
              <a:rPr sz="2400" b="1" spc="15" dirty="0">
                <a:latin typeface="Arial"/>
                <a:cs typeface="Arial"/>
              </a:rPr>
              <a:t>C</a:t>
            </a:r>
            <a:r>
              <a:rPr sz="2400" b="1" spc="90" dirty="0">
                <a:latin typeface="Arial"/>
                <a:cs typeface="Arial"/>
              </a:rPr>
              <a:t>PU</a:t>
            </a:r>
            <a:r>
              <a:rPr sz="2400" b="1" spc="35" dirty="0">
                <a:latin typeface="Arial"/>
                <a:cs typeface="Arial"/>
              </a:rPr>
              <a:t>)</a:t>
            </a:r>
            <a:r>
              <a:rPr sz="2400" b="1" dirty="0">
                <a:latin typeface="Heiti SC"/>
                <a:cs typeface="Heiti SC"/>
              </a:rPr>
              <a:t>可以直接执行，与具</a:t>
            </a:r>
            <a:r>
              <a:rPr sz="2400" b="1" spc="5" dirty="0">
                <a:latin typeface="Heiti SC"/>
                <a:cs typeface="Heiti SC"/>
              </a:rPr>
              <a:t>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 dirty="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功能的机器语言</a:t>
            </a:r>
            <a:endParaRPr sz="2400" dirty="0">
              <a:latin typeface="Heiti SC"/>
              <a:cs typeface="Heiti SC"/>
            </a:endParaRPr>
          </a:p>
          <a:p>
            <a:pPr marL="4210685">
              <a:lnSpc>
                <a:spcPts val="3325"/>
              </a:lnSpc>
              <a:tabLst>
                <a:tab pos="6226810" algn="l"/>
              </a:tabLst>
            </a:pPr>
            <a:r>
              <a:rPr sz="3200" b="1" spc="-150" dirty="0">
                <a:solidFill>
                  <a:srgbClr val="006FC0"/>
                </a:solidFill>
                <a:latin typeface="FZLTZHB--B51-0"/>
                <a:cs typeface="FZLTZHB--B51-0"/>
              </a:rPr>
              <a:t>11010010	</a:t>
            </a:r>
            <a:r>
              <a:rPr sz="3200" b="1" spc="-250" dirty="0">
                <a:solidFill>
                  <a:srgbClr val="006FC0"/>
                </a:solidFill>
                <a:latin typeface="FZLTZHB--B51-0"/>
                <a:cs typeface="FZLTZHB--B51-0"/>
              </a:rPr>
              <a:t>00</a:t>
            </a:r>
            <a:r>
              <a:rPr sz="3200" b="1" spc="-215" dirty="0">
                <a:solidFill>
                  <a:srgbClr val="006FC0"/>
                </a:solidFill>
                <a:latin typeface="FZLTZHB--B51-0"/>
                <a:cs typeface="FZLTZHB--B51-0"/>
              </a:rPr>
              <a:t>1</a:t>
            </a:r>
            <a:r>
              <a:rPr sz="3200" b="1" spc="-10" dirty="0">
                <a:solidFill>
                  <a:srgbClr val="006FC0"/>
                </a:solidFill>
                <a:latin typeface="FZLTZHB--B51-0"/>
                <a:cs typeface="FZLTZHB--B51-0"/>
              </a:rPr>
              <a:t>11011</a:t>
            </a:r>
            <a:endParaRPr sz="3200" dirty="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22497626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79006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一种将二进制代码直接对应助记符的编程语言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汇编语言</a:t>
            </a:r>
            <a:r>
              <a:rPr sz="2400" b="1" spc="-5" dirty="0">
                <a:latin typeface="Heiti SC"/>
                <a:cs typeface="Heiti SC"/>
              </a:rPr>
              <a:t>与</a:t>
            </a:r>
            <a:r>
              <a:rPr sz="2400" b="1" spc="-10" dirty="0">
                <a:latin typeface="Arial"/>
                <a:cs typeface="Arial"/>
              </a:rPr>
              <a:t>CP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Heiti SC"/>
                <a:cs typeface="Heiti SC"/>
              </a:rPr>
              <a:t>型号有关，程序不通用，需要汇编器转换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08050" algn="l"/>
              </a:tabLst>
            </a:pPr>
            <a:r>
              <a:rPr sz="3200" b="1" spc="-360" dirty="0">
                <a:solidFill>
                  <a:srgbClr val="006FC0"/>
                </a:solidFill>
                <a:latin typeface="FZLTZHB--B51-0"/>
                <a:cs typeface="FZLTZHB--B51-0"/>
              </a:rPr>
              <a:t>add	</a:t>
            </a:r>
            <a:r>
              <a:rPr sz="3200" b="1" spc="25" dirty="0">
                <a:solidFill>
                  <a:srgbClr val="006FC0"/>
                </a:solidFill>
                <a:latin typeface="FZLTZHB--B51-0"/>
                <a:cs typeface="FZLTZHB--B51-0"/>
              </a:rPr>
              <a:t>2,3,res</a:t>
            </a:r>
            <a:r>
              <a:rPr sz="3200" b="1" spc="15" dirty="0">
                <a:solidFill>
                  <a:srgbClr val="006FC0"/>
                </a:solidFill>
                <a:latin typeface="FZLTZHB--B51-0"/>
                <a:cs typeface="FZLTZHB--B51-0"/>
              </a:rPr>
              <a:t>u</a:t>
            </a:r>
            <a:r>
              <a:rPr sz="3200" b="1" spc="740" dirty="0">
                <a:solidFill>
                  <a:srgbClr val="006FC0"/>
                </a:solidFill>
                <a:latin typeface="FZLTZHB--B51-0"/>
                <a:cs typeface="FZLTZHB--B51-0"/>
              </a:rPr>
              <a:t>lt</a:t>
            </a:r>
            <a:endParaRPr sz="32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3162563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8795">
              <a:lnSpc>
                <a:spcPts val="4790"/>
              </a:lnSpc>
            </a:pPr>
            <a:r>
              <a:rPr spc="-5" dirty="0">
                <a:latin typeface="Arial Unicode MS"/>
                <a:cs typeface="Arial Unicode MS"/>
              </a:rPr>
              <a:t>编程语言的种类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1560946"/>
            <a:ext cx="668147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3275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40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Heiti SC"/>
                <a:cs typeface="Heiti SC"/>
              </a:rPr>
              <a:t>更接近自然语言，同时更容易描述计算问题</a:t>
            </a:r>
            <a:endParaRPr sz="2400">
              <a:latin typeface="Heiti SC"/>
              <a:cs typeface="Heiti SC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高级语言代码与具体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型号无关，编译后运行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69323"/>
            <a:ext cx="37814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完成</a:t>
            </a:r>
            <a:r>
              <a:rPr sz="2400" b="1" spc="105" dirty="0">
                <a:latin typeface="Heiti SC"/>
                <a:cs typeface="Heiti SC"/>
              </a:rPr>
              <a:t> </a:t>
            </a:r>
            <a:r>
              <a:rPr sz="2400" b="1" spc="275" dirty="0">
                <a:latin typeface="Arial"/>
                <a:cs typeface="Arial"/>
              </a:rPr>
              <a:t>2</a:t>
            </a:r>
            <a:r>
              <a:rPr sz="2400" b="1" spc="280" dirty="0">
                <a:latin typeface="Arial"/>
                <a:cs typeface="Arial"/>
              </a:rPr>
              <a:t>+</a:t>
            </a:r>
            <a:r>
              <a:rPr sz="2400" b="1" spc="145" dirty="0">
                <a:latin typeface="Arial"/>
                <a:cs typeface="Arial"/>
              </a:rPr>
              <a:t>3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功能的高级语言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2390" y="4043512"/>
            <a:ext cx="315849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2028189" algn="l"/>
                <a:tab pos="2475865" algn="l"/>
                <a:tab pos="2921635" algn="l"/>
              </a:tabLst>
            </a:pPr>
            <a:r>
              <a:rPr sz="3200" b="1" spc="155" dirty="0">
                <a:solidFill>
                  <a:srgbClr val="006FC0"/>
                </a:solidFill>
                <a:latin typeface="FZLTZHB--B51-0"/>
                <a:cs typeface="FZLTZHB--B51-0"/>
              </a:rPr>
              <a:t>result	</a:t>
            </a:r>
            <a:r>
              <a:rPr sz="3200" b="1" spc="-375" dirty="0">
                <a:solidFill>
                  <a:srgbClr val="006FC0"/>
                </a:solidFill>
                <a:latin typeface="FZLTZHB--B51-0"/>
                <a:cs typeface="FZLTZHB--B51-0"/>
              </a:rPr>
              <a:t>=	</a:t>
            </a:r>
            <a:r>
              <a:rPr sz="3200" b="1" spc="-325" dirty="0">
                <a:solidFill>
                  <a:srgbClr val="006FC0"/>
                </a:solidFill>
                <a:latin typeface="FZLTZHB--B51-0"/>
                <a:cs typeface="FZLTZHB--B51-0"/>
              </a:rPr>
              <a:t>2	</a:t>
            </a:r>
            <a:r>
              <a:rPr sz="3200" b="1" spc="-415" dirty="0">
                <a:solidFill>
                  <a:srgbClr val="006FC0"/>
                </a:solidFill>
                <a:latin typeface="FZLTZHB--B51-0"/>
                <a:cs typeface="FZLTZHB--B51-0"/>
              </a:rPr>
              <a:t>+	</a:t>
            </a:r>
            <a:r>
              <a:rPr sz="3200" b="1" spc="-350" dirty="0">
                <a:solidFill>
                  <a:srgbClr val="006FC0"/>
                </a:solidFill>
                <a:latin typeface="FZLTZHB--B51-0"/>
                <a:cs typeface="FZLTZHB--B51-0"/>
              </a:rPr>
              <a:t>3</a:t>
            </a:r>
            <a:endParaRPr sz="3200">
              <a:latin typeface="FZLTZHB--B51-0"/>
              <a:cs typeface="FZLTZHB--B51-0"/>
            </a:endParaRPr>
          </a:p>
        </p:txBody>
      </p:sp>
    </p:spTree>
    <p:extLst>
      <p:ext uri="{BB962C8B-B14F-4D97-AF65-F5344CB8AC3E}">
        <p14:creationId xmlns:p14="http://schemas.microsoft.com/office/powerpoint/2010/main" val="951855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43" y="3018789"/>
            <a:ext cx="2134209" cy="118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718" y="1779387"/>
            <a:ext cx="3638086" cy="163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>
                <a:latin typeface="Arial Unicode MS"/>
                <a:cs typeface="Arial Unicode MS"/>
              </a:rPr>
              <a:t>编程语言种类的发展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2729" y="1657974"/>
            <a:ext cx="5429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粘性整合已有程序，具备庞大计算生态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2729" y="2572755"/>
            <a:ext cx="57670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接近自然语言，编译器，与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型号无关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729" y="3487409"/>
            <a:ext cx="515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有助记符，汇编器，与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2729" y="4402114"/>
            <a:ext cx="4549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35" dirty="0">
                <a:solidFill>
                  <a:srgbClr val="007EDE"/>
                </a:solidFill>
                <a:latin typeface="Arial"/>
                <a:cs typeface="Arial"/>
              </a:rPr>
              <a:t>-</a:t>
            </a:r>
            <a:r>
              <a:rPr sz="2400" spc="45" dirty="0">
                <a:solidFill>
                  <a:srgbClr val="007EDE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Heiti SC"/>
                <a:cs typeface="Heiti SC"/>
              </a:rPr>
              <a:t>代码直接执行，与</a:t>
            </a:r>
            <a:r>
              <a:rPr sz="2400" b="1" spc="-10" dirty="0">
                <a:latin typeface="Arial"/>
                <a:cs typeface="Arial"/>
              </a:rPr>
              <a:t>CPU</a:t>
            </a:r>
            <a:r>
              <a:rPr sz="2400" b="1" dirty="0">
                <a:latin typeface="Heiti SC"/>
                <a:cs typeface="Heiti SC"/>
              </a:rPr>
              <a:t>型号有关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427" y="165797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Heiti SC"/>
                <a:cs typeface="Heiti SC"/>
              </a:rPr>
              <a:t>超级语言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1427" y="2572755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高级语言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1427" y="3487409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汇编语言</a:t>
            </a:r>
            <a:endParaRPr sz="2400">
              <a:latin typeface="Heiti SC"/>
              <a:cs typeface="Heit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427" y="4402114"/>
            <a:ext cx="1244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Heiti SC"/>
                <a:cs typeface="Heiti SC"/>
              </a:rPr>
              <a:t>机器语言</a:t>
            </a:r>
            <a:endParaRPr sz="2400">
              <a:latin typeface="Heiti SC"/>
              <a:cs typeface="Heiti SC"/>
            </a:endParaRPr>
          </a:p>
        </p:txBody>
      </p:sp>
    </p:spTree>
    <p:extLst>
      <p:ext uri="{BB962C8B-B14F-4D97-AF65-F5344CB8AC3E}">
        <p14:creationId xmlns:p14="http://schemas.microsoft.com/office/powerpoint/2010/main" val="2425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3767</Words>
  <Application>Microsoft Office PowerPoint</Application>
  <PresentationFormat>全屏显示(16:9)</PresentationFormat>
  <Paragraphs>1409</Paragraphs>
  <Slides>208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208</vt:i4>
      </vt:variant>
    </vt:vector>
  </HeadingPairs>
  <TitlesOfParts>
    <vt:vector size="220" baseType="lpstr">
      <vt:lpstr>Andale Mono</vt:lpstr>
      <vt:lpstr>Arial Unicode MS</vt:lpstr>
      <vt:lpstr>FZLTZHB--B51-0</vt:lpstr>
      <vt:lpstr>Heiti SC</vt:lpstr>
      <vt:lpstr>Menlo</vt:lpstr>
      <vt:lpstr>Palatino</vt:lpstr>
      <vt:lpstr>等线</vt:lpstr>
      <vt:lpstr>宋体</vt:lpstr>
      <vt:lpstr>Arial</vt:lpstr>
      <vt:lpstr>Calibri</vt:lpstr>
      <vt:lpstr>Times New Roman</vt:lpstr>
      <vt:lpstr>Office Theme</vt:lpstr>
      <vt:lpstr>PowerPoint 演示文稿</vt:lpstr>
      <vt:lpstr>本章概要</vt:lpstr>
      <vt:lpstr>PowerPoint 演示文稿</vt:lpstr>
      <vt:lpstr>PowerPoint 演示文稿</vt:lpstr>
      <vt:lpstr>运行效果</vt:lpstr>
      <vt:lpstr>PowerPoint 演示文稿</vt:lpstr>
      <vt:lpstr>举一反三</vt:lpstr>
      <vt:lpstr>举一反三</vt:lpstr>
      <vt:lpstr>举一反三</vt:lpstr>
      <vt:lpstr>Python语言程序设计</vt:lpstr>
      <vt:lpstr>Python程序语法元素分析</vt:lpstr>
      <vt:lpstr>程序的格式框架</vt:lpstr>
      <vt:lpstr>PowerPoint 演示文稿</vt:lpstr>
      <vt:lpstr>#TempConvert.py</vt:lpstr>
      <vt:lpstr>#TempConvert.py</vt:lpstr>
      <vt:lpstr>缩进表达程序的格式框架</vt:lpstr>
      <vt:lpstr>#TempConvert.py</vt:lpstr>
      <vt:lpstr>不被程序执行的辅助性说明信息</vt:lpstr>
      <vt:lpstr>命名与保留字</vt:lpstr>
      <vt:lpstr>#TempConvert.py</vt:lpstr>
      <vt:lpstr>用来保存和表示数据的占位符号</vt:lpstr>
      <vt:lpstr>关联标识符的过程</vt:lpstr>
      <vt:lpstr>被编程语言内部定义并保留使用的标识符</vt:lpstr>
      <vt:lpstr>(26/35)</vt:lpstr>
      <vt:lpstr>#TempConvert.py</vt:lpstr>
      <vt:lpstr>数据类型</vt:lpstr>
      <vt:lpstr>#TempConvert.py</vt:lpstr>
      <vt:lpstr>数据类型</vt:lpstr>
      <vt:lpstr>数据类型</vt:lpstr>
      <vt:lpstr>数据类型</vt:lpstr>
      <vt:lpstr>#TempConvert.py</vt:lpstr>
      <vt:lpstr>由0个或多个字符组成的有序字符序列</vt:lpstr>
      <vt:lpstr>字符串的序号</vt:lpstr>
      <vt:lpstr>字符串的使用</vt:lpstr>
      <vt:lpstr>#TempConvert.py</vt:lpstr>
      <vt:lpstr>数字类型</vt:lpstr>
      <vt:lpstr>#TempConvert.py</vt:lpstr>
      <vt:lpstr>列表类型</vt:lpstr>
      <vt:lpstr>#TempConvert.py</vt:lpstr>
      <vt:lpstr>语句与函数</vt:lpstr>
      <vt:lpstr>#TempConvert.py</vt:lpstr>
      <vt:lpstr>赋值语句</vt:lpstr>
      <vt:lpstr>#TempConvert.py</vt:lpstr>
      <vt:lpstr>分支语句</vt:lpstr>
      <vt:lpstr>#TempConvert.py</vt:lpstr>
      <vt:lpstr>根据输入参数产生不同输出的功能过程</vt:lpstr>
      <vt:lpstr>#TempConvert.py</vt:lpstr>
      <vt:lpstr>Python程序的输入输出</vt:lpstr>
      <vt:lpstr>#TempConvert.py</vt:lpstr>
      <vt:lpstr>输入函数 input()</vt:lpstr>
      <vt:lpstr>#TempConvert.py</vt:lpstr>
      <vt:lpstr>输出函数 print()</vt:lpstr>
      <vt:lpstr>输出函数 print()</vt:lpstr>
      <vt:lpstr>输出函数 print()</vt:lpstr>
      <vt:lpstr>#TempConvert.py</vt:lpstr>
      <vt:lpstr>评估函数 eval()</vt:lpstr>
      <vt:lpstr>评估函数 eval()</vt:lpstr>
      <vt:lpstr>#TempConvert.py</vt:lpstr>
      <vt:lpstr>PowerPoint 演示文稿</vt:lpstr>
      <vt:lpstr>#TempConvert.py</vt:lpstr>
      <vt:lpstr>单元小结</vt:lpstr>
      <vt:lpstr>Python程序语法元素分析</vt:lpstr>
      <vt:lpstr>PowerPoint 演示文稿</vt:lpstr>
      <vt:lpstr>使用说明 @Python123</vt:lpstr>
      <vt:lpstr>注册学生账号并登陆</vt:lpstr>
      <vt:lpstr>注册学生账号并登陆</vt:lpstr>
      <vt:lpstr>绑定中国大学MOOC账号</vt:lpstr>
      <vt:lpstr>绑定中国大学MOOC账号</vt:lpstr>
      <vt:lpstr>选择本课程对应实践课程</vt:lpstr>
      <vt:lpstr>本课概要</vt:lpstr>
      <vt:lpstr>第2章 Python基本图形绘制</vt:lpstr>
      <vt:lpstr>第2章 Python基本图形绘制</vt:lpstr>
      <vt:lpstr>练习与作业</vt:lpstr>
      <vt:lpstr>第2章 Python基本图形绘制</vt:lpstr>
      <vt:lpstr>PowerPoint 演示文稿</vt:lpstr>
      <vt:lpstr>PowerPoint 演示文稿</vt:lpstr>
      <vt:lpstr>Python语言程序设计</vt:lpstr>
      <vt:lpstr>单元开篇</vt:lpstr>
      <vt:lpstr>深入理解Python语言</vt:lpstr>
      <vt:lpstr>计算机技术的演进</vt:lpstr>
      <vt:lpstr>计算机技术的演进过程</vt:lpstr>
      <vt:lpstr>计算机技术的演进过程</vt:lpstr>
      <vt:lpstr>编程语言的多样初心</vt:lpstr>
      <vt:lpstr>编程语言有哪些？</vt:lpstr>
      <vt:lpstr>不同编程语言的初心和适用对象</vt:lpstr>
      <vt:lpstr>2018年以后的计算环境…</vt:lpstr>
      <vt:lpstr>Python语言的特点</vt:lpstr>
      <vt:lpstr>- Python语言是通用语言</vt:lpstr>
      <vt:lpstr>Python特点与优势</vt:lpstr>
      <vt:lpstr>PowerPoint 演示文稿</vt:lpstr>
      <vt:lpstr>PowerPoint 演示文稿</vt:lpstr>
      <vt:lpstr>如何看待Python语言？</vt:lpstr>
      <vt:lpstr>如何看待Python语言？</vt:lpstr>
      <vt:lpstr>如何看待Python语言？</vt:lpstr>
      <vt:lpstr>PowerPoint 演示文稿</vt:lpstr>
      <vt:lpstr>编程语言的种类</vt:lpstr>
      <vt:lpstr>编程语言的种类</vt:lpstr>
      <vt:lpstr>编程语言的种类</vt:lpstr>
      <vt:lpstr>编程语言种类的发展</vt:lpstr>
      <vt:lpstr>编程语言的种类</vt:lpstr>
      <vt:lpstr>Python: 唯一的"超级语言"！</vt:lpstr>
      <vt:lpstr>Python前进的步伐不可阻挡</vt:lpstr>
      <vt:lpstr>单元小结</vt:lpstr>
      <vt:lpstr>深入理解Python语言</vt:lpstr>
      <vt:lpstr>PowerPoint 演示文稿</vt:lpstr>
      <vt:lpstr>PowerPoint 演示文稿</vt:lpstr>
      <vt:lpstr>PowerPoint 演示文稿</vt:lpstr>
      <vt:lpstr>Python语言程序设计</vt:lpstr>
      <vt:lpstr>PowerPoint 演示文稿</vt:lpstr>
      <vt:lpstr>Python蟒蛇绘制</vt:lpstr>
      <vt:lpstr>Python蟒蛇绘制</vt:lpstr>
      <vt:lpstr>Python蟒蛇绘制</vt:lpstr>
      <vt:lpstr>Python蟒蛇绘制</vt:lpstr>
      <vt:lpstr>PowerPoint 演示文稿</vt:lpstr>
      <vt:lpstr>PowerPoint 演示文稿</vt:lpstr>
      <vt:lpstr>PowerPoint 演示文稿</vt:lpstr>
      <vt:lpstr>运行效果</vt:lpstr>
      <vt:lpstr>程序关键</vt:lpstr>
      <vt:lpstr>PowerPoint 演示文稿</vt:lpstr>
      <vt:lpstr>PowerPoint 演示文稿</vt:lpstr>
      <vt:lpstr>#PythonDraw.py</vt:lpstr>
      <vt:lpstr>举一反三</vt:lpstr>
      <vt:lpstr>举一反三</vt:lpstr>
      <vt:lpstr>举一反三</vt:lpstr>
      <vt:lpstr>PowerPoint 演示文稿</vt:lpstr>
      <vt:lpstr>小惊喜：这些图像都是Python海龟的作品</vt:lpstr>
      <vt:lpstr>PowerPoint 演示文稿</vt:lpstr>
      <vt:lpstr>PowerPoint 演示文稿</vt:lpstr>
      <vt:lpstr>Python语言程序设计</vt:lpstr>
      <vt:lpstr>单元开篇</vt:lpstr>
      <vt:lpstr>模块1: turtle库的使用</vt:lpstr>
      <vt:lpstr>turtle库基本介绍</vt:lpstr>
      <vt:lpstr>turtle库概述</vt:lpstr>
      <vt:lpstr>Python计算生态 = 标准库 + 第三方库</vt:lpstr>
      <vt:lpstr>turtle的原（wan）理（fa）</vt:lpstr>
      <vt:lpstr>turtle的魅力</vt:lpstr>
      <vt:lpstr>turtle绘图窗体布局</vt:lpstr>
      <vt:lpstr>turtle的绘图窗体</vt:lpstr>
      <vt:lpstr>turtle的绘图窗体</vt:lpstr>
      <vt:lpstr>turtle的绘图窗体</vt:lpstr>
      <vt:lpstr>turtle的绘图窗体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turtle空间坐标体系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Turtle角度坐标体系</vt:lpstr>
      <vt:lpstr>RGB色彩体系</vt:lpstr>
      <vt:lpstr>RGB色彩模式</vt:lpstr>
      <vt:lpstr>常用RGB色彩</vt:lpstr>
      <vt:lpstr>常用RGB色彩</vt:lpstr>
      <vt:lpstr>turtle的RGB色彩模式</vt:lpstr>
      <vt:lpstr>单元小结</vt:lpstr>
      <vt:lpstr>模块1: turtle库的使用</vt:lpstr>
      <vt:lpstr>PowerPoint 演示文稿</vt:lpstr>
      <vt:lpstr>Turtle绘图作品</vt:lpstr>
      <vt:lpstr>PowerPoint 演示文稿</vt:lpstr>
      <vt:lpstr>PowerPoint 演示文稿</vt:lpstr>
      <vt:lpstr>Python语言程序设计</vt:lpstr>
      <vt:lpstr>单元开篇</vt:lpstr>
      <vt:lpstr>turtle程序语法元素分析</vt:lpstr>
      <vt:lpstr>库引用与import</vt:lpstr>
      <vt:lpstr>PowerPoint 演示文稿</vt:lpstr>
      <vt:lpstr>扩充Python程序功能的方式</vt:lpstr>
      <vt:lpstr>引入turtle库</vt:lpstr>
      <vt:lpstr>import更多用法</vt:lpstr>
      <vt:lpstr>PowerPoint 演示文稿</vt:lpstr>
      <vt:lpstr>import更多用法</vt:lpstr>
      <vt:lpstr>import更多用法</vt:lpstr>
      <vt:lpstr>PowerPoint 演示文稿</vt:lpstr>
      <vt:lpstr>turtle画笔控制函数</vt:lpstr>
      <vt:lpstr>PowerPoint 演示文稿</vt:lpstr>
      <vt:lpstr>画笔控制函数</vt:lpstr>
      <vt:lpstr>画笔控制函数</vt:lpstr>
      <vt:lpstr>画笔控制函数</vt:lpstr>
      <vt:lpstr>PowerPoint 演示文稿</vt:lpstr>
      <vt:lpstr>turtle运动控制函数</vt:lpstr>
      <vt:lpstr>PowerPoint 演示文稿</vt:lpstr>
      <vt:lpstr>运动控制函数</vt:lpstr>
      <vt:lpstr>运动控制函数</vt:lpstr>
      <vt:lpstr>运动控制函数</vt:lpstr>
      <vt:lpstr>PowerPoint 演示文稿</vt:lpstr>
      <vt:lpstr>运动控制函数</vt:lpstr>
      <vt:lpstr>turtle方向控制函数</vt:lpstr>
      <vt:lpstr>PowerPoint 演示文稿</vt:lpstr>
      <vt:lpstr>方向控制函数</vt:lpstr>
      <vt:lpstr>方向控制函数</vt:lpstr>
      <vt:lpstr>方向控制函数</vt:lpstr>
      <vt:lpstr>PowerPoint 演示文稿</vt:lpstr>
      <vt:lpstr>循环语句与range()函数</vt:lpstr>
      <vt:lpstr>PowerPoint 演示文稿</vt:lpstr>
      <vt:lpstr>循环语句</vt:lpstr>
      <vt:lpstr>循环语句</vt:lpstr>
      <vt:lpstr>range()函数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单元小结</vt:lpstr>
      <vt:lpstr>turtle程序语法元素分析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Song</dc:creator>
  <cp:lastModifiedBy>yxp</cp:lastModifiedBy>
  <cp:revision>13</cp:revision>
  <dcterms:created xsi:type="dcterms:W3CDTF">2020-08-12T21:27:29Z</dcterms:created>
  <dcterms:modified xsi:type="dcterms:W3CDTF">2020-09-14T09:15:12Z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2020-08-12T00:00:00Z</vt:filetime>
  </property>
</Properties>
</file>